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1"/>
  </p:sldMasterIdLst>
  <p:notesMasterIdLst>
    <p:notesMasterId r:id="rId21"/>
  </p:notesMasterIdLst>
  <p:sldIdLst>
    <p:sldId id="256" r:id="rId2"/>
    <p:sldId id="715" r:id="rId3"/>
    <p:sldId id="413" r:id="rId4"/>
    <p:sldId id="629" r:id="rId5"/>
    <p:sldId id="557" r:id="rId6"/>
    <p:sldId id="558" r:id="rId7"/>
    <p:sldId id="562" r:id="rId8"/>
    <p:sldId id="630" r:id="rId9"/>
    <p:sldId id="631" r:id="rId10"/>
    <p:sldId id="564" r:id="rId11"/>
    <p:sldId id="331" r:id="rId12"/>
    <p:sldId id="457" r:id="rId13"/>
    <p:sldId id="456" r:id="rId14"/>
    <p:sldId id="414" r:id="rId15"/>
    <p:sldId id="415" r:id="rId16"/>
    <p:sldId id="417" r:id="rId17"/>
    <p:sldId id="418" r:id="rId18"/>
    <p:sldId id="427" r:id="rId19"/>
    <p:sldId id="71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ee Bridgeman" initials="HB" lastIdx="1" clrIdx="0">
    <p:extLst>
      <p:ext uri="{19B8F6BF-5375-455C-9EA6-DF929625EA0E}">
        <p15:presenceInfo xmlns:p15="http://schemas.microsoft.com/office/powerpoint/2012/main" userId="1d9621fed3a27e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8DE"/>
    <a:srgbClr val="CE201F"/>
    <a:srgbClr val="BD9476"/>
    <a:srgbClr val="3D548E"/>
    <a:srgbClr val="CD141B"/>
    <a:srgbClr val="CD141C"/>
    <a:srgbClr val="8B7D57"/>
    <a:srgbClr val="D3D3D3"/>
    <a:srgbClr val="FFFF00"/>
    <a:srgbClr val="3891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9" autoAdjust="0"/>
    <p:restoredTop sz="96374" autoAdjust="0"/>
  </p:normalViewPr>
  <p:slideViewPr>
    <p:cSldViewPr>
      <p:cViewPr varScale="1">
        <p:scale>
          <a:sx n="110" d="100"/>
          <a:sy n="110" d="100"/>
        </p:scale>
        <p:origin x="1638" y="108"/>
      </p:cViewPr>
      <p:guideLst>
        <p:guide orient="horz" pos="2160"/>
        <p:guide pos="2880"/>
      </p:guideLst>
    </p:cSldViewPr>
  </p:slideViewPr>
  <p:outlineViewPr>
    <p:cViewPr>
      <p:scale>
        <a:sx n="33" d="100"/>
        <a:sy n="33" d="100"/>
      </p:scale>
      <p:origin x="0" y="-23310"/>
    </p:cViewPr>
  </p:outlineViewPr>
  <p:notesTextViewPr>
    <p:cViewPr>
      <p:scale>
        <a:sx n="100" d="100"/>
        <a:sy n="100" d="100"/>
      </p:scale>
      <p:origin x="0" y="0"/>
    </p:cViewPr>
  </p:notesTextViewPr>
  <p:notesViewPr>
    <p:cSldViewPr>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C8664-A715-4ACE-B0A4-4D415AEB70EC}" type="datetimeFigureOut">
              <a:rPr lang="en-US" smtClean="0"/>
              <a:t>5/31/2021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F5FB7-E3D7-4F40-BFD2-1EA306F65CC4}" type="slidenum">
              <a:rPr lang="en-US" smtClean="0"/>
              <a:t>‹#›</a:t>
            </a:fld>
            <a:endParaRPr lang="en-US"/>
          </a:p>
        </p:txBody>
      </p:sp>
    </p:spTree>
    <p:extLst>
      <p:ext uri="{BB962C8B-B14F-4D97-AF65-F5344CB8AC3E}">
        <p14:creationId xmlns:p14="http://schemas.microsoft.com/office/powerpoint/2010/main" val="257059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ISBN"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ISSN" TargetMode="External"/><Relationship Id="rId5" Type="http://schemas.openxmlformats.org/officeDocument/2006/relationships/hyperlink" Target="https://en.wikipedia.org/wiki/ISMN" TargetMode="External"/><Relationship Id="rId4" Type="http://schemas.openxmlformats.org/officeDocument/2006/relationships/hyperlink" Target="https://en.wikipedia.org/wiki/International_Article_Number_(EAN)#cite_note-:0-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ISBN"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ISSN" TargetMode="External"/><Relationship Id="rId5" Type="http://schemas.openxmlformats.org/officeDocument/2006/relationships/hyperlink" Target="https://en.wikipedia.org/wiki/ISMN" TargetMode="External"/><Relationship Id="rId4" Type="http://schemas.openxmlformats.org/officeDocument/2006/relationships/hyperlink" Target="https://en.wikipedia.org/wiki/International_Article_Number_(EAN)#cite_note-: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Metadata is everything about your book that is not your book itself</a:t>
            </a:r>
          </a:p>
          <a:p>
            <a:r>
              <a:rPr lang="en-US" dirty="0"/>
              <a:t>Tagline, short blurb, long blurb,</a:t>
            </a:r>
            <a:r>
              <a:rPr lang="en-US" baseline="0" dirty="0"/>
              <a:t> excerpt, chapter samples, ISBN, BISAC, BIC, THEMA, character interviews, key words, LOCCN, publication date, available date, </a:t>
            </a:r>
            <a:r>
              <a:rPr lang="en-US" baseline="0" dirty="0" err="1"/>
              <a:t>onsale</a:t>
            </a:r>
            <a:r>
              <a:rPr lang="en-US" baseline="0" dirty="0"/>
              <a:t> date, specifications, bios of all contributors, specifications, categories, marketing verbiage, books like, authors like, potential demographic</a:t>
            </a:r>
          </a:p>
          <a:p>
            <a:r>
              <a:rPr lang="en-US" baseline="0" dirty="0"/>
              <a:t>All of the things that vendors ask you are asked to build the metadata in their system</a:t>
            </a:r>
          </a:p>
          <a:p>
            <a:r>
              <a:rPr lang="en-US" baseline="0" dirty="0"/>
              <a:t>All of the things asked in the </a:t>
            </a:r>
            <a:r>
              <a:rPr lang="en-US" baseline="0" dirty="0" err="1"/>
              <a:t>myidentifiers</a:t>
            </a:r>
            <a:r>
              <a:rPr lang="en-US" baseline="0" dirty="0"/>
              <a:t> is to build the metadata for the print books</a:t>
            </a:r>
          </a:p>
          <a:p>
            <a:r>
              <a:rPr lang="en-US" dirty="0"/>
              <a:t>All of the things that an agent would ask for in a book proposal</a:t>
            </a:r>
          </a:p>
          <a:p>
            <a:endParaRPr lang="en-US" dirty="0"/>
          </a:p>
          <a:p>
            <a:endParaRPr lang="en-US" dirty="0"/>
          </a:p>
        </p:txBody>
      </p:sp>
      <p:sp>
        <p:nvSpPr>
          <p:cNvPr id="4" name="Slide Number Placeholder 3"/>
          <p:cNvSpPr>
            <a:spLocks noGrp="1"/>
          </p:cNvSpPr>
          <p:nvPr>
            <p:ph type="sldNum" sz="quarter" idx="10"/>
          </p:nvPr>
        </p:nvSpPr>
        <p:spPr/>
        <p:txBody>
          <a:bodyPr/>
          <a:lstStyle/>
          <a:p>
            <a:fld id="{DD1F5FB7-E3D7-4F40-BFD2-1EA306F65CC4}" type="slidenum">
              <a:rPr lang="en-US" smtClean="0"/>
              <a:t>3</a:t>
            </a:fld>
            <a:endParaRPr lang="en-US"/>
          </a:p>
        </p:txBody>
      </p:sp>
    </p:spTree>
    <p:extLst>
      <p:ext uri="{BB962C8B-B14F-4D97-AF65-F5344CB8AC3E}">
        <p14:creationId xmlns:p14="http://schemas.microsoft.com/office/powerpoint/2010/main" val="205584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Dos</a:t>
            </a:r>
            <a:endParaRPr lang="en-US" dirty="0">
              <a:effectLst/>
            </a:endParaRPr>
          </a:p>
          <a:p>
            <a:br>
              <a:rPr lang="en-US" dirty="0"/>
            </a:br>
            <a:r>
              <a:rPr lang="en-US" sz="1200" kern="1200" dirty="0">
                <a:solidFill>
                  <a:schemeClr val="tx1"/>
                </a:solidFill>
                <a:effectLst/>
                <a:latin typeface="+mn-lt"/>
                <a:ea typeface="+mn-ea"/>
                <a:cs typeface="+mn-cs"/>
              </a:rPr>
              <a:t> -Reference the genre and central theme</a:t>
            </a:r>
            <a:endParaRPr lang="en-US" dirty="0">
              <a:effectLst/>
            </a:endParaRPr>
          </a:p>
          <a:p>
            <a:br>
              <a:rPr lang="en-US" dirty="0"/>
            </a:br>
            <a:r>
              <a:rPr lang="en-US" sz="1200" kern="1200" dirty="0">
                <a:solidFill>
                  <a:schemeClr val="tx1"/>
                </a:solidFill>
                <a:effectLst/>
                <a:latin typeface="+mn-lt"/>
                <a:ea typeface="+mn-ea"/>
                <a:cs typeface="+mn-cs"/>
              </a:rPr>
              <a:t> -Create intrigue around the main conflict</a:t>
            </a:r>
            <a:endParaRPr lang="en-US" dirty="0">
              <a:effectLst/>
            </a:endParaRPr>
          </a:p>
          <a:p>
            <a:br>
              <a:rPr lang="en-US" dirty="0"/>
            </a:br>
            <a:r>
              <a:rPr lang="en-US" sz="1200" kern="1200" dirty="0">
                <a:solidFill>
                  <a:schemeClr val="tx1"/>
                </a:solidFill>
                <a:effectLst/>
                <a:latin typeface="+mn-lt"/>
                <a:ea typeface="+mn-ea"/>
                <a:cs typeface="+mn-cs"/>
              </a:rPr>
              <a:t> -Dive right in and introduce your protagonist</a:t>
            </a:r>
            <a:endParaRPr lang="en-US" dirty="0">
              <a:effectLst/>
            </a:endParaRPr>
          </a:p>
          <a:p>
            <a:br>
              <a:rPr lang="en-US" dirty="0"/>
            </a:br>
            <a:r>
              <a:rPr lang="en-US" sz="1200" kern="1200" dirty="0">
                <a:solidFill>
                  <a:schemeClr val="tx1"/>
                </a:solidFill>
                <a:effectLst/>
                <a:latin typeface="+mn-lt"/>
                <a:ea typeface="+mn-ea"/>
                <a:cs typeface="+mn-cs"/>
              </a:rPr>
              <a:t> -Keep it short and punchy</a:t>
            </a:r>
            <a:endParaRPr lang="en-US" dirty="0">
              <a:effectLst/>
            </a:endParaRPr>
          </a:p>
          <a:p>
            <a:br>
              <a:rPr lang="en-US" dirty="0"/>
            </a:br>
            <a:r>
              <a:rPr lang="en-US" sz="1200" kern="1200" dirty="0">
                <a:solidFill>
                  <a:schemeClr val="tx1"/>
                </a:solidFill>
                <a:effectLst/>
                <a:latin typeface="+mn-lt"/>
                <a:ea typeface="+mn-ea"/>
                <a:cs typeface="+mn-cs"/>
              </a:rPr>
              <a:t> -Reference your book-writing or professional status, if it relates to your book.</a:t>
            </a:r>
            <a:endParaRPr lang="en-US" dirty="0">
              <a:effectLst/>
            </a:endParaRPr>
          </a:p>
          <a:p>
            <a:br>
              <a:rPr lang="en-US" dirty="0"/>
            </a:br>
            <a:br>
              <a:rPr lang="en-US" sz="1200" b="1" kern="1200" dirty="0">
                <a:solidFill>
                  <a:schemeClr val="tx1"/>
                </a:solidFill>
                <a:effectLst/>
                <a:latin typeface="+mn-lt"/>
                <a:ea typeface="+mn-ea"/>
                <a:cs typeface="+mn-cs"/>
              </a:rPr>
            </a:br>
            <a:br>
              <a:rPr lang="en-US" dirty="0">
                <a:effectLst/>
              </a:rPr>
            </a:br>
            <a:r>
              <a:rPr lang="en-US" sz="1200" b="1" kern="1200" dirty="0">
                <a:solidFill>
                  <a:schemeClr val="tx1"/>
                </a:solidFill>
                <a:effectLst/>
                <a:latin typeface="+mn-lt"/>
                <a:ea typeface="+mn-ea"/>
                <a:cs typeface="+mn-cs"/>
              </a:rPr>
              <a:t>Don’ts</a:t>
            </a:r>
            <a:endParaRPr lang="en-US" dirty="0">
              <a:effectLst/>
            </a:endParaRPr>
          </a:p>
          <a:p>
            <a:br>
              <a:rPr lang="en-US" dirty="0"/>
            </a:br>
            <a:r>
              <a:rPr lang="en-US" sz="1200" kern="1200" dirty="0">
                <a:solidFill>
                  <a:schemeClr val="tx1"/>
                </a:solidFill>
                <a:effectLst/>
                <a:latin typeface="+mn-lt"/>
                <a:ea typeface="+mn-ea"/>
                <a:cs typeface="+mn-cs"/>
              </a:rPr>
              <a:t> -Give away any spoilers, no matter how tempted you are</a:t>
            </a:r>
            <a:endParaRPr lang="en-US" dirty="0">
              <a:effectLst/>
            </a:endParaRPr>
          </a:p>
          <a:p>
            <a:br>
              <a:rPr lang="en-US" dirty="0"/>
            </a:br>
            <a:r>
              <a:rPr lang="en-US" sz="1200" kern="1200" dirty="0">
                <a:solidFill>
                  <a:schemeClr val="tx1"/>
                </a:solidFill>
                <a:effectLst/>
                <a:latin typeface="+mn-lt"/>
                <a:ea typeface="+mn-ea"/>
                <a:cs typeface="+mn-cs"/>
              </a:rPr>
              <a:t> -Give a summary of the first chapter</a:t>
            </a:r>
            <a:endParaRPr lang="en-US" dirty="0">
              <a:effectLst/>
            </a:endParaRPr>
          </a:p>
          <a:p>
            <a:br>
              <a:rPr lang="en-US" dirty="0"/>
            </a:br>
            <a:r>
              <a:rPr lang="en-US" sz="1200" kern="1200" dirty="0">
                <a:solidFill>
                  <a:schemeClr val="tx1"/>
                </a:solidFill>
                <a:effectLst/>
                <a:latin typeface="+mn-lt"/>
                <a:ea typeface="+mn-ea"/>
                <a:cs typeface="+mn-cs"/>
              </a:rPr>
              <a:t>-Open with “In a world,” or any other overused phrase</a:t>
            </a:r>
            <a:endParaRPr lang="en-US" dirty="0">
              <a:effectLst/>
            </a:endParaRPr>
          </a:p>
          <a:p>
            <a:br>
              <a:rPr lang="en-US" dirty="0"/>
            </a:br>
            <a:r>
              <a:rPr lang="en-US" sz="1200" kern="1200" dirty="0">
                <a:solidFill>
                  <a:schemeClr val="tx1"/>
                </a:solidFill>
                <a:effectLst/>
                <a:latin typeface="+mn-lt"/>
                <a:ea typeface="+mn-ea"/>
                <a:cs typeface="+mn-cs"/>
              </a:rPr>
              <a:t> -Give everything away</a:t>
            </a:r>
            <a:endParaRPr lang="en-US" dirty="0">
              <a:effectLst/>
            </a:endParaRPr>
          </a:p>
          <a:p>
            <a:br>
              <a:rPr lang="en-US" dirty="0"/>
            </a:br>
            <a:r>
              <a:rPr lang="en-US" sz="1200" kern="1200" dirty="0">
                <a:solidFill>
                  <a:schemeClr val="tx1"/>
                </a:solidFill>
                <a:effectLst/>
                <a:latin typeface="+mn-lt"/>
                <a:ea typeface="+mn-ea"/>
                <a:cs typeface="+mn-cs"/>
              </a:rPr>
              <a:t> -Say how amazing your book is</a:t>
            </a:r>
            <a:endParaRPr lang="en-US" dirty="0">
              <a:effectLst/>
            </a:endParaRPr>
          </a:p>
          <a:p>
            <a:br>
              <a:rPr lang="en-US" dirty="0"/>
            </a:br>
            <a:r>
              <a:rPr lang="en-US" sz="1200" kern="1200" dirty="0">
                <a:solidFill>
                  <a:schemeClr val="tx1"/>
                </a:solidFill>
                <a:effectLst/>
                <a:latin typeface="+mn-lt"/>
                <a:ea typeface="+mn-ea"/>
                <a:cs typeface="+mn-cs"/>
              </a:rPr>
              <a:t> -Compare yourself to other writers or your book to other books</a:t>
            </a:r>
            <a:endParaRPr lang="en-US" dirty="0">
              <a:effectLst/>
            </a:endParaRPr>
          </a:p>
        </p:txBody>
      </p:sp>
      <p:sp>
        <p:nvSpPr>
          <p:cNvPr id="4" name="Slide Number Placeholder 3"/>
          <p:cNvSpPr>
            <a:spLocks noGrp="1"/>
          </p:cNvSpPr>
          <p:nvPr>
            <p:ph type="sldNum" sz="quarter" idx="10"/>
          </p:nvPr>
        </p:nvSpPr>
        <p:spPr/>
        <p:txBody>
          <a:bodyPr/>
          <a:lstStyle/>
          <a:p>
            <a:fld id="{DD1F5FB7-E3D7-4F40-BFD2-1EA306F65CC4}" type="slidenum">
              <a:rPr lang="en-US" smtClean="0"/>
              <a:t>11</a:t>
            </a:fld>
            <a:endParaRPr lang="en-US"/>
          </a:p>
        </p:txBody>
      </p:sp>
    </p:spTree>
    <p:extLst>
      <p:ext uri="{BB962C8B-B14F-4D97-AF65-F5344CB8AC3E}">
        <p14:creationId xmlns:p14="http://schemas.microsoft.com/office/powerpoint/2010/main" val="98757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Dos</a:t>
            </a:r>
            <a:endParaRPr lang="en-US" dirty="0">
              <a:effectLst/>
            </a:endParaRPr>
          </a:p>
          <a:p>
            <a:br>
              <a:rPr lang="en-US" dirty="0"/>
            </a:br>
            <a:r>
              <a:rPr lang="en-US" sz="1200" kern="1200" dirty="0">
                <a:solidFill>
                  <a:schemeClr val="tx1"/>
                </a:solidFill>
                <a:effectLst/>
                <a:latin typeface="+mn-lt"/>
                <a:ea typeface="+mn-ea"/>
                <a:cs typeface="+mn-cs"/>
              </a:rPr>
              <a:t> -Reference the genre and central theme</a:t>
            </a:r>
            <a:endParaRPr lang="en-US" dirty="0">
              <a:effectLst/>
            </a:endParaRPr>
          </a:p>
          <a:p>
            <a:br>
              <a:rPr lang="en-US" dirty="0"/>
            </a:br>
            <a:r>
              <a:rPr lang="en-US" sz="1200" kern="1200" dirty="0">
                <a:solidFill>
                  <a:schemeClr val="tx1"/>
                </a:solidFill>
                <a:effectLst/>
                <a:latin typeface="+mn-lt"/>
                <a:ea typeface="+mn-ea"/>
                <a:cs typeface="+mn-cs"/>
              </a:rPr>
              <a:t> -Create intrigue around the main conflict</a:t>
            </a:r>
            <a:endParaRPr lang="en-US" dirty="0">
              <a:effectLst/>
            </a:endParaRPr>
          </a:p>
          <a:p>
            <a:br>
              <a:rPr lang="en-US" dirty="0"/>
            </a:br>
            <a:r>
              <a:rPr lang="en-US" sz="1200" kern="1200" dirty="0">
                <a:solidFill>
                  <a:schemeClr val="tx1"/>
                </a:solidFill>
                <a:effectLst/>
                <a:latin typeface="+mn-lt"/>
                <a:ea typeface="+mn-ea"/>
                <a:cs typeface="+mn-cs"/>
              </a:rPr>
              <a:t> -Dive right in and introduce your protagonist</a:t>
            </a:r>
            <a:endParaRPr lang="en-US" dirty="0">
              <a:effectLst/>
            </a:endParaRPr>
          </a:p>
          <a:p>
            <a:br>
              <a:rPr lang="en-US" dirty="0"/>
            </a:br>
            <a:r>
              <a:rPr lang="en-US" sz="1200" kern="1200" dirty="0">
                <a:solidFill>
                  <a:schemeClr val="tx1"/>
                </a:solidFill>
                <a:effectLst/>
                <a:latin typeface="+mn-lt"/>
                <a:ea typeface="+mn-ea"/>
                <a:cs typeface="+mn-cs"/>
              </a:rPr>
              <a:t> -Keep it short and punchy</a:t>
            </a:r>
            <a:endParaRPr lang="en-US" dirty="0">
              <a:effectLst/>
            </a:endParaRPr>
          </a:p>
          <a:p>
            <a:br>
              <a:rPr lang="en-US" dirty="0"/>
            </a:br>
            <a:r>
              <a:rPr lang="en-US" sz="1200" kern="1200" dirty="0">
                <a:solidFill>
                  <a:schemeClr val="tx1"/>
                </a:solidFill>
                <a:effectLst/>
                <a:latin typeface="+mn-lt"/>
                <a:ea typeface="+mn-ea"/>
                <a:cs typeface="+mn-cs"/>
              </a:rPr>
              <a:t> -Reference your book-writing or professional status, if it relates to your book.</a:t>
            </a:r>
            <a:endParaRPr lang="en-US" dirty="0">
              <a:effectLst/>
            </a:endParaRPr>
          </a:p>
          <a:p>
            <a:br>
              <a:rPr lang="en-US" dirty="0"/>
            </a:br>
            <a:br>
              <a:rPr lang="en-US" sz="1200" b="1" kern="1200" dirty="0">
                <a:solidFill>
                  <a:schemeClr val="tx1"/>
                </a:solidFill>
                <a:effectLst/>
                <a:latin typeface="+mn-lt"/>
                <a:ea typeface="+mn-ea"/>
                <a:cs typeface="+mn-cs"/>
              </a:rPr>
            </a:br>
            <a:br>
              <a:rPr lang="en-US" dirty="0">
                <a:effectLst/>
              </a:rPr>
            </a:br>
            <a:endParaRPr lang="en-US" dirty="0">
              <a:effectLst/>
            </a:endParaRPr>
          </a:p>
        </p:txBody>
      </p:sp>
      <p:sp>
        <p:nvSpPr>
          <p:cNvPr id="4" name="Slide Number Placeholder 3"/>
          <p:cNvSpPr>
            <a:spLocks noGrp="1"/>
          </p:cNvSpPr>
          <p:nvPr>
            <p:ph type="sldNum" sz="quarter" idx="10"/>
          </p:nvPr>
        </p:nvSpPr>
        <p:spPr/>
        <p:txBody>
          <a:bodyPr/>
          <a:lstStyle/>
          <a:p>
            <a:fld id="{DD1F5FB7-E3D7-4F40-BFD2-1EA306F65CC4}" type="slidenum">
              <a:rPr lang="en-US" smtClean="0"/>
              <a:t>12</a:t>
            </a:fld>
            <a:endParaRPr lang="en-US"/>
          </a:p>
        </p:txBody>
      </p:sp>
    </p:spTree>
    <p:extLst>
      <p:ext uri="{BB962C8B-B14F-4D97-AF65-F5344CB8AC3E}">
        <p14:creationId xmlns:p14="http://schemas.microsoft.com/office/powerpoint/2010/main" val="268530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Dos</a:t>
            </a:r>
            <a:endParaRPr lang="en-US" dirty="0">
              <a:effectLst/>
            </a:endParaRPr>
          </a:p>
          <a:p>
            <a:br>
              <a:rPr lang="en-US" dirty="0"/>
            </a:br>
            <a:r>
              <a:rPr lang="en-US" sz="1200" kern="1200" dirty="0">
                <a:solidFill>
                  <a:schemeClr val="tx1"/>
                </a:solidFill>
                <a:effectLst/>
                <a:latin typeface="+mn-lt"/>
                <a:ea typeface="+mn-ea"/>
                <a:cs typeface="+mn-cs"/>
              </a:rPr>
              <a:t> -Reference the genre and central theme</a:t>
            </a:r>
            <a:endParaRPr lang="en-US" dirty="0">
              <a:effectLst/>
            </a:endParaRPr>
          </a:p>
          <a:p>
            <a:br>
              <a:rPr lang="en-US" dirty="0"/>
            </a:br>
            <a:r>
              <a:rPr lang="en-US" sz="1200" kern="1200" dirty="0">
                <a:solidFill>
                  <a:schemeClr val="tx1"/>
                </a:solidFill>
                <a:effectLst/>
                <a:latin typeface="+mn-lt"/>
                <a:ea typeface="+mn-ea"/>
                <a:cs typeface="+mn-cs"/>
              </a:rPr>
              <a:t> -Create intrigue around the main conflict</a:t>
            </a:r>
            <a:endParaRPr lang="en-US" dirty="0">
              <a:effectLst/>
            </a:endParaRPr>
          </a:p>
          <a:p>
            <a:br>
              <a:rPr lang="en-US" dirty="0"/>
            </a:br>
            <a:r>
              <a:rPr lang="en-US" sz="1200" kern="1200" dirty="0">
                <a:solidFill>
                  <a:schemeClr val="tx1"/>
                </a:solidFill>
                <a:effectLst/>
                <a:latin typeface="+mn-lt"/>
                <a:ea typeface="+mn-ea"/>
                <a:cs typeface="+mn-cs"/>
              </a:rPr>
              <a:t> -Dive right in and introduce your protagonist</a:t>
            </a:r>
            <a:endParaRPr lang="en-US" dirty="0">
              <a:effectLst/>
            </a:endParaRPr>
          </a:p>
          <a:p>
            <a:br>
              <a:rPr lang="en-US" dirty="0"/>
            </a:br>
            <a:r>
              <a:rPr lang="en-US" sz="1200" kern="1200" dirty="0">
                <a:solidFill>
                  <a:schemeClr val="tx1"/>
                </a:solidFill>
                <a:effectLst/>
                <a:latin typeface="+mn-lt"/>
                <a:ea typeface="+mn-ea"/>
                <a:cs typeface="+mn-cs"/>
              </a:rPr>
              <a:t> -Keep it short and punchy</a:t>
            </a:r>
            <a:endParaRPr lang="en-US" dirty="0">
              <a:effectLst/>
            </a:endParaRPr>
          </a:p>
          <a:p>
            <a:br>
              <a:rPr lang="en-US" dirty="0"/>
            </a:br>
            <a:r>
              <a:rPr lang="en-US" sz="1200" kern="1200" dirty="0">
                <a:solidFill>
                  <a:schemeClr val="tx1"/>
                </a:solidFill>
                <a:effectLst/>
                <a:latin typeface="+mn-lt"/>
                <a:ea typeface="+mn-ea"/>
                <a:cs typeface="+mn-cs"/>
              </a:rPr>
              <a:t> -Reference your book-writing or professional status, if it relates to your book.</a:t>
            </a:r>
            <a:endParaRPr lang="en-US" dirty="0">
              <a:effectLst/>
            </a:endParaRPr>
          </a:p>
          <a:p>
            <a:br>
              <a:rPr lang="en-US" dirty="0"/>
            </a:br>
            <a:br>
              <a:rPr lang="en-US" sz="1200" b="1" kern="1200" dirty="0">
                <a:solidFill>
                  <a:schemeClr val="tx1"/>
                </a:solidFill>
                <a:effectLst/>
                <a:latin typeface="+mn-lt"/>
                <a:ea typeface="+mn-ea"/>
                <a:cs typeface="+mn-cs"/>
              </a:rPr>
            </a:br>
            <a:br>
              <a:rPr lang="en-US" dirty="0">
                <a:effectLst/>
              </a:rPr>
            </a:br>
            <a:r>
              <a:rPr lang="en-US" sz="1200" b="1" kern="1200" dirty="0">
                <a:solidFill>
                  <a:schemeClr val="tx1"/>
                </a:solidFill>
                <a:effectLst/>
                <a:latin typeface="+mn-lt"/>
                <a:ea typeface="+mn-ea"/>
                <a:cs typeface="+mn-cs"/>
              </a:rPr>
              <a:t>Don’ts</a:t>
            </a:r>
            <a:endParaRPr lang="en-US" dirty="0">
              <a:effectLst/>
            </a:endParaRPr>
          </a:p>
          <a:p>
            <a:br>
              <a:rPr lang="en-US" dirty="0"/>
            </a:br>
            <a:r>
              <a:rPr lang="en-US" sz="1200" kern="1200" dirty="0">
                <a:solidFill>
                  <a:schemeClr val="tx1"/>
                </a:solidFill>
                <a:effectLst/>
                <a:latin typeface="+mn-lt"/>
                <a:ea typeface="+mn-ea"/>
                <a:cs typeface="+mn-cs"/>
              </a:rPr>
              <a:t> -Give away any spoilers, no matter how tempted you are</a:t>
            </a:r>
            <a:endParaRPr lang="en-US" dirty="0">
              <a:effectLst/>
            </a:endParaRPr>
          </a:p>
          <a:p>
            <a:br>
              <a:rPr lang="en-US" dirty="0"/>
            </a:br>
            <a:r>
              <a:rPr lang="en-US" sz="1200" kern="1200" dirty="0">
                <a:solidFill>
                  <a:schemeClr val="tx1"/>
                </a:solidFill>
                <a:effectLst/>
                <a:latin typeface="+mn-lt"/>
                <a:ea typeface="+mn-ea"/>
                <a:cs typeface="+mn-cs"/>
              </a:rPr>
              <a:t> -Give a summary of the first chapter</a:t>
            </a:r>
            <a:endParaRPr lang="en-US" dirty="0">
              <a:effectLst/>
            </a:endParaRPr>
          </a:p>
          <a:p>
            <a:br>
              <a:rPr lang="en-US" dirty="0"/>
            </a:br>
            <a:r>
              <a:rPr lang="en-US" sz="1200" kern="1200" dirty="0">
                <a:solidFill>
                  <a:schemeClr val="tx1"/>
                </a:solidFill>
                <a:effectLst/>
                <a:latin typeface="+mn-lt"/>
                <a:ea typeface="+mn-ea"/>
                <a:cs typeface="+mn-cs"/>
              </a:rPr>
              <a:t>-Open with “In a world,” or any other overused phrase</a:t>
            </a:r>
            <a:endParaRPr lang="en-US" dirty="0">
              <a:effectLst/>
            </a:endParaRPr>
          </a:p>
          <a:p>
            <a:br>
              <a:rPr lang="en-US" dirty="0"/>
            </a:br>
            <a:r>
              <a:rPr lang="en-US" sz="1200" kern="1200" dirty="0">
                <a:solidFill>
                  <a:schemeClr val="tx1"/>
                </a:solidFill>
                <a:effectLst/>
                <a:latin typeface="+mn-lt"/>
                <a:ea typeface="+mn-ea"/>
                <a:cs typeface="+mn-cs"/>
              </a:rPr>
              <a:t> -Give everything away</a:t>
            </a:r>
            <a:endParaRPr lang="en-US" dirty="0">
              <a:effectLst/>
            </a:endParaRPr>
          </a:p>
          <a:p>
            <a:br>
              <a:rPr lang="en-US" dirty="0"/>
            </a:br>
            <a:r>
              <a:rPr lang="en-US" sz="1200" kern="1200" dirty="0">
                <a:solidFill>
                  <a:schemeClr val="tx1"/>
                </a:solidFill>
                <a:effectLst/>
                <a:latin typeface="+mn-lt"/>
                <a:ea typeface="+mn-ea"/>
                <a:cs typeface="+mn-cs"/>
              </a:rPr>
              <a:t> -Say how amazing your book is</a:t>
            </a:r>
            <a:endParaRPr lang="en-US" dirty="0">
              <a:effectLst/>
            </a:endParaRPr>
          </a:p>
          <a:p>
            <a:br>
              <a:rPr lang="en-US" dirty="0"/>
            </a:br>
            <a:r>
              <a:rPr lang="en-US" sz="1200" kern="1200" dirty="0">
                <a:solidFill>
                  <a:schemeClr val="tx1"/>
                </a:solidFill>
                <a:effectLst/>
                <a:latin typeface="+mn-lt"/>
                <a:ea typeface="+mn-ea"/>
                <a:cs typeface="+mn-cs"/>
              </a:rPr>
              <a:t> -Compare yourself to other writers or your book to other books</a:t>
            </a:r>
            <a:endParaRPr lang="en-US" dirty="0">
              <a:effectLst/>
            </a:endParaRPr>
          </a:p>
        </p:txBody>
      </p:sp>
      <p:sp>
        <p:nvSpPr>
          <p:cNvPr id="4" name="Slide Number Placeholder 3"/>
          <p:cNvSpPr>
            <a:spLocks noGrp="1"/>
          </p:cNvSpPr>
          <p:nvPr>
            <p:ph type="sldNum" sz="quarter" idx="10"/>
          </p:nvPr>
        </p:nvSpPr>
        <p:spPr/>
        <p:txBody>
          <a:bodyPr/>
          <a:lstStyle/>
          <a:p>
            <a:fld id="{DD1F5FB7-E3D7-4F40-BFD2-1EA306F65CC4}" type="slidenum">
              <a:rPr lang="en-US" smtClean="0"/>
              <a:t>13</a:t>
            </a:fld>
            <a:endParaRPr lang="en-US"/>
          </a:p>
        </p:txBody>
      </p:sp>
    </p:spTree>
    <p:extLst>
      <p:ext uri="{BB962C8B-B14F-4D97-AF65-F5344CB8AC3E}">
        <p14:creationId xmlns:p14="http://schemas.microsoft.com/office/powerpoint/2010/main" val="2120318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GS1 Prefix is 978 or 979, when the EAN-13 symbol encodes a conversion of an </a:t>
            </a:r>
            <a:r>
              <a:rPr lang="en-US" dirty="0">
                <a:hlinkClick r:id="rId3" tooltip="ISBN"/>
              </a:rPr>
              <a:t>International Standard Book Number (ISBN)</a:t>
            </a:r>
            <a:r>
              <a:rPr lang="en-US" dirty="0"/>
              <a:t>.</a:t>
            </a:r>
            <a:r>
              <a:rPr lang="en-US" baseline="30000" dirty="0">
                <a:hlinkClick r:id="rId4"/>
              </a:rPr>
              <a:t>[3]</a:t>
            </a:r>
            <a:r>
              <a:rPr lang="en-US" dirty="0"/>
              <a:t> Likewise the prefix is 979 for </a:t>
            </a:r>
            <a:r>
              <a:rPr lang="en-US" dirty="0">
                <a:hlinkClick r:id="rId5" tooltip="ISMN"/>
              </a:rPr>
              <a:t>International Standard Music Number (ISMN)</a:t>
            </a:r>
            <a:r>
              <a:rPr lang="en-US" dirty="0"/>
              <a:t> and 977 for </a:t>
            </a:r>
            <a:r>
              <a:rPr lang="en-US" dirty="0">
                <a:hlinkClick r:id="rId6" tooltip="ISSN"/>
              </a:rPr>
              <a:t>International Standard Serial Number (ISSN)</a:t>
            </a:r>
            <a:r>
              <a:rPr lang="en-US" dirty="0"/>
              <a:t>.</a:t>
            </a:r>
          </a:p>
        </p:txBody>
      </p:sp>
      <p:sp>
        <p:nvSpPr>
          <p:cNvPr id="4" name="Slide Number Placeholder 3"/>
          <p:cNvSpPr>
            <a:spLocks noGrp="1"/>
          </p:cNvSpPr>
          <p:nvPr>
            <p:ph type="sldNum" sz="quarter" idx="10"/>
          </p:nvPr>
        </p:nvSpPr>
        <p:spPr/>
        <p:txBody>
          <a:bodyPr/>
          <a:lstStyle/>
          <a:p>
            <a:fld id="{DD1F5FB7-E3D7-4F40-BFD2-1EA306F65CC4}" type="slidenum">
              <a:rPr lang="en-US" smtClean="0"/>
              <a:t>18</a:t>
            </a:fld>
            <a:endParaRPr lang="en-US"/>
          </a:p>
        </p:txBody>
      </p:sp>
    </p:spTree>
    <p:extLst>
      <p:ext uri="{BB962C8B-B14F-4D97-AF65-F5344CB8AC3E}">
        <p14:creationId xmlns:p14="http://schemas.microsoft.com/office/powerpoint/2010/main" val="262013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GS1 Prefix is 978 or 979, when the EAN-13 symbol encodes a conversion of an </a:t>
            </a:r>
            <a:r>
              <a:rPr lang="en-US" dirty="0">
                <a:hlinkClick r:id="rId3" tooltip="ISBN"/>
              </a:rPr>
              <a:t>International Standard Book Number (ISBN)</a:t>
            </a:r>
            <a:r>
              <a:rPr lang="en-US" dirty="0"/>
              <a:t>.</a:t>
            </a:r>
            <a:r>
              <a:rPr lang="en-US" baseline="30000" dirty="0">
                <a:hlinkClick r:id="rId4"/>
              </a:rPr>
              <a:t>[3]</a:t>
            </a:r>
            <a:r>
              <a:rPr lang="en-US" dirty="0"/>
              <a:t> Likewise the prefix is 979 for </a:t>
            </a:r>
            <a:r>
              <a:rPr lang="en-US" dirty="0">
                <a:hlinkClick r:id="rId5" tooltip="ISMN"/>
              </a:rPr>
              <a:t>International Standard Music Number (ISMN)</a:t>
            </a:r>
            <a:r>
              <a:rPr lang="en-US" dirty="0"/>
              <a:t> and 977 for </a:t>
            </a:r>
            <a:r>
              <a:rPr lang="en-US" dirty="0">
                <a:hlinkClick r:id="rId6" tooltip="ISSN"/>
              </a:rPr>
              <a:t>International Standard Serial Number (ISSN)</a:t>
            </a:r>
            <a:r>
              <a:rPr lang="en-US" dirty="0"/>
              <a:t>.</a:t>
            </a:r>
          </a:p>
        </p:txBody>
      </p:sp>
      <p:sp>
        <p:nvSpPr>
          <p:cNvPr id="4" name="Slide Number Placeholder 3"/>
          <p:cNvSpPr>
            <a:spLocks noGrp="1"/>
          </p:cNvSpPr>
          <p:nvPr>
            <p:ph type="sldNum" sz="quarter" idx="10"/>
          </p:nvPr>
        </p:nvSpPr>
        <p:spPr/>
        <p:txBody>
          <a:bodyPr/>
          <a:lstStyle/>
          <a:p>
            <a:fld id="{DD1F5FB7-E3D7-4F40-BFD2-1EA306F65CC4}" type="slidenum">
              <a:rPr lang="en-US" smtClean="0"/>
              <a:t>19</a:t>
            </a:fld>
            <a:endParaRPr lang="en-US"/>
          </a:p>
        </p:txBody>
      </p:sp>
    </p:spTree>
    <p:extLst>
      <p:ext uri="{BB962C8B-B14F-4D97-AF65-F5344CB8AC3E}">
        <p14:creationId xmlns:p14="http://schemas.microsoft.com/office/powerpoint/2010/main" val="132432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2E00D5A8-451E-43BF-96EA-BD19EB9D90E8}" type="datetimeFigureOut">
              <a:rPr lang="en-US" smtClean="0"/>
              <a:pPr>
                <a:defRPr/>
              </a:pPr>
              <a:t>5/31/2021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A8837378-465E-4DFD-BC9E-9DBEA13E1011}" type="slidenum">
              <a:rPr lang="en-US" altLang="en-US" smtClean="0"/>
              <a:pPr>
                <a:defRPr/>
              </a:pPr>
              <a:t>‹#›</a:t>
            </a:fld>
            <a:endParaRPr lang="en-US" altLang="en-US"/>
          </a:p>
        </p:txBody>
      </p:sp>
    </p:spTree>
    <p:extLst>
      <p:ext uri="{BB962C8B-B14F-4D97-AF65-F5344CB8AC3E}">
        <p14:creationId xmlns:p14="http://schemas.microsoft.com/office/powerpoint/2010/main" val="348513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9B7F9E9-E157-439F-A8BA-C5F2CA351202}" type="datetimeFigureOut">
              <a:rPr lang="en-US" smtClean="0"/>
              <a:pPr>
                <a:defRPr/>
              </a:pPr>
              <a:t>5/31/2021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E1CA7D-6EDC-48B4-B7FC-AF833EE56D69}" type="slidenum">
              <a:rPr lang="en-US" altLang="en-US" smtClean="0"/>
              <a:pPr>
                <a:defRPr/>
              </a:pPr>
              <a:t>‹#›</a:t>
            </a:fld>
            <a:endParaRPr lang="en-US" altLang="en-US"/>
          </a:p>
        </p:txBody>
      </p:sp>
      <p:pic>
        <p:nvPicPr>
          <p:cNvPr id="9" name="Picture 8">
            <a:extLst>
              <a:ext uri="{FF2B5EF4-FFF2-40B4-BE49-F238E27FC236}">
                <a16:creationId xmlns:a16="http://schemas.microsoft.com/office/drawing/2014/main" id="{FFFFE323-3562-49BA-A7EC-E9F7A1F318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9485" y="6255504"/>
            <a:ext cx="766380" cy="577779"/>
          </a:xfrm>
          <a:prstGeom prst="rect">
            <a:avLst/>
          </a:prstGeom>
        </p:spPr>
      </p:pic>
    </p:spTree>
    <p:extLst>
      <p:ext uri="{BB962C8B-B14F-4D97-AF65-F5344CB8AC3E}">
        <p14:creationId xmlns:p14="http://schemas.microsoft.com/office/powerpoint/2010/main" val="339818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pPr>
              <a:defRPr/>
            </a:pPr>
            <a:fld id="{6071F849-EE3F-4CB8-8D12-C3473F239C38}" type="datetimeFigureOut">
              <a:rPr lang="en-US" smtClean="0"/>
              <a:pPr>
                <a:defRPr/>
              </a:pPr>
              <a:t>5/31/2021</a:t>
            </a:fld>
            <a:endParaRPr lang="en-US"/>
          </a:p>
        </p:txBody>
      </p:sp>
      <p:sp>
        <p:nvSpPr>
          <p:cNvPr id="5" name="Footer Placeholder 4"/>
          <p:cNvSpPr>
            <a:spLocks noGrp="1"/>
          </p:cNvSpPr>
          <p:nvPr>
            <p:ph type="ftr" sz="quarter" idx="11"/>
          </p:nvPr>
        </p:nvSpPr>
        <p:spPr>
          <a:xfrm>
            <a:off x="581192" y="5951810"/>
            <a:ext cx="5922209" cy="365125"/>
          </a:xfrm>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16199CEC-209E-4B2C-992D-421CB9A60F94}" type="slidenum">
              <a:rPr lang="en-US" altLang="en-US" smtClean="0"/>
              <a:pPr>
                <a:defRPr/>
              </a:pPr>
              <a:t>‹#›</a:t>
            </a:fld>
            <a:endParaRPr lang="en-US" altLang="en-US"/>
          </a:p>
        </p:txBody>
      </p:sp>
      <p:pic>
        <p:nvPicPr>
          <p:cNvPr id="9" name="Picture 8">
            <a:extLst>
              <a:ext uri="{FF2B5EF4-FFF2-40B4-BE49-F238E27FC236}">
                <a16:creationId xmlns:a16="http://schemas.microsoft.com/office/drawing/2014/main" id="{A752EA34-DAE3-475C-89AF-D55E3CFDAD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1158" y="6280221"/>
            <a:ext cx="766380" cy="577779"/>
          </a:xfrm>
          <a:prstGeom prst="rect">
            <a:avLst/>
          </a:prstGeom>
        </p:spPr>
      </p:pic>
    </p:spTree>
    <p:extLst>
      <p:ext uri="{BB962C8B-B14F-4D97-AF65-F5344CB8AC3E}">
        <p14:creationId xmlns:p14="http://schemas.microsoft.com/office/powerpoint/2010/main" val="251758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4E1AD4F-5945-425A-A887-6C0FA4603F9D}" type="datetimeFigureOut">
              <a:rPr lang="en-US" smtClean="0"/>
              <a:pPr>
                <a:defRPr/>
              </a:pPr>
              <a:t>5/31/2021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CBDF7B-92D9-41CF-B0E0-2145E6F31E5F}" type="slidenum">
              <a:rPr lang="en-US" altLang="en-US" smtClean="0"/>
              <a:pPr>
                <a:defRPr/>
              </a:pPr>
              <a:t>‹#›</a:t>
            </a:fld>
            <a:endParaRPr lang="en-US" altLang="en-US"/>
          </a:p>
        </p:txBody>
      </p:sp>
      <p:pic>
        <p:nvPicPr>
          <p:cNvPr id="9" name="Picture 8">
            <a:extLst>
              <a:ext uri="{FF2B5EF4-FFF2-40B4-BE49-F238E27FC236}">
                <a16:creationId xmlns:a16="http://schemas.microsoft.com/office/drawing/2014/main" id="{ACFCD4C3-C2F4-481A-B187-7D2FDEF598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7620" y="6280221"/>
            <a:ext cx="766380" cy="577779"/>
          </a:xfrm>
          <a:prstGeom prst="rect">
            <a:avLst/>
          </a:prstGeom>
        </p:spPr>
      </p:pic>
    </p:spTree>
    <p:extLst>
      <p:ext uri="{BB962C8B-B14F-4D97-AF65-F5344CB8AC3E}">
        <p14:creationId xmlns:p14="http://schemas.microsoft.com/office/powerpoint/2010/main" val="100164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748CA955-291E-450E-8EBE-45AD25790CBE}" type="datetimeFigureOut">
              <a:rPr lang="en-US" smtClean="0"/>
              <a:pPr>
                <a:defRPr/>
              </a:pPr>
              <a:t>5/31/2021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52F92437-191D-4640-98CF-69A5165042DB}" type="slidenum">
              <a:rPr lang="en-US" altLang="en-US" smtClean="0"/>
              <a:pPr>
                <a:defRPr/>
              </a:pPr>
              <a:t>‹#›</a:t>
            </a:fld>
            <a:endParaRPr lang="en-US" altLang="en-US"/>
          </a:p>
        </p:txBody>
      </p:sp>
      <p:pic>
        <p:nvPicPr>
          <p:cNvPr id="10" name="Picture 9">
            <a:extLst>
              <a:ext uri="{FF2B5EF4-FFF2-40B4-BE49-F238E27FC236}">
                <a16:creationId xmlns:a16="http://schemas.microsoft.com/office/drawing/2014/main" id="{E6945F98-2517-4722-BD5D-D970A8928C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6709" y="6316935"/>
            <a:ext cx="766380" cy="577779"/>
          </a:xfrm>
          <a:prstGeom prst="rect">
            <a:avLst/>
          </a:prstGeom>
        </p:spPr>
      </p:pic>
    </p:spTree>
    <p:extLst>
      <p:ext uri="{BB962C8B-B14F-4D97-AF65-F5344CB8AC3E}">
        <p14:creationId xmlns:p14="http://schemas.microsoft.com/office/powerpoint/2010/main" val="269041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37F2581-DC57-4597-97CF-0D36276ACE8D}" type="datetimeFigureOut">
              <a:rPr lang="en-US" smtClean="0"/>
              <a:pPr>
                <a:defRPr/>
              </a:pPr>
              <a:t>5/31/2021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67CD1B9-700D-4B75-AB13-27D6E52AB30C}" type="slidenum">
              <a:rPr lang="en-US" altLang="en-US" smtClean="0"/>
              <a:pPr>
                <a:defRPr/>
              </a:pPr>
              <a:t>‹#›</a:t>
            </a:fld>
            <a:endParaRPr lang="en-US" altLang="en-US"/>
          </a:p>
        </p:txBody>
      </p:sp>
      <p:pic>
        <p:nvPicPr>
          <p:cNvPr id="10" name="Picture 9">
            <a:extLst>
              <a:ext uri="{FF2B5EF4-FFF2-40B4-BE49-F238E27FC236}">
                <a16:creationId xmlns:a16="http://schemas.microsoft.com/office/drawing/2014/main" id="{E502317E-532A-4B2F-A2A3-5722BF1EA7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9787" y="6259439"/>
            <a:ext cx="766380" cy="577779"/>
          </a:xfrm>
          <a:prstGeom prst="rect">
            <a:avLst/>
          </a:prstGeom>
        </p:spPr>
      </p:pic>
    </p:spTree>
    <p:extLst>
      <p:ext uri="{BB962C8B-B14F-4D97-AF65-F5344CB8AC3E}">
        <p14:creationId xmlns:p14="http://schemas.microsoft.com/office/powerpoint/2010/main" val="188933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90ECBCF-3B9A-4F86-AC2D-4D298DA124C3}" type="datetimeFigureOut">
              <a:rPr lang="en-US" smtClean="0"/>
              <a:pPr>
                <a:defRPr/>
              </a:pPr>
              <a:t>5/31/2021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7BE8A3D-7411-416D-A1DF-AAB685930FA2}" type="slidenum">
              <a:rPr lang="en-US" altLang="en-US" smtClean="0"/>
              <a:pPr>
                <a:defRPr/>
              </a:pPr>
              <a:t>‹#›</a:t>
            </a:fld>
            <a:endParaRPr lang="en-US" altLang="en-US"/>
          </a:p>
        </p:txBody>
      </p:sp>
      <p:pic>
        <p:nvPicPr>
          <p:cNvPr id="12" name="Picture 11">
            <a:extLst>
              <a:ext uri="{FF2B5EF4-FFF2-40B4-BE49-F238E27FC236}">
                <a16:creationId xmlns:a16="http://schemas.microsoft.com/office/drawing/2014/main" id="{283B216F-8D52-4005-A0C8-1A7084F716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8100" y="6316935"/>
            <a:ext cx="766380" cy="577779"/>
          </a:xfrm>
          <a:prstGeom prst="rect">
            <a:avLst/>
          </a:prstGeom>
        </p:spPr>
      </p:pic>
    </p:spTree>
    <p:extLst>
      <p:ext uri="{BB962C8B-B14F-4D97-AF65-F5344CB8AC3E}">
        <p14:creationId xmlns:p14="http://schemas.microsoft.com/office/powerpoint/2010/main" val="11239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3872A8B-F27A-4368-8A80-87EB3129CD2C}" type="datetimeFigureOut">
              <a:rPr lang="en-US" smtClean="0"/>
              <a:pPr>
                <a:defRPr/>
              </a:pPr>
              <a:t>5/31/2021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D3653B9-DBA1-41A3-AC47-72BCA03A9885}" type="slidenum">
              <a:rPr lang="en-US" altLang="en-US" smtClean="0"/>
              <a:pPr>
                <a:defRPr/>
              </a:pPr>
              <a:t>‹#›</a:t>
            </a:fld>
            <a:endParaRPr lang="en-US" altLang="en-US"/>
          </a:p>
        </p:txBody>
      </p:sp>
      <p:pic>
        <p:nvPicPr>
          <p:cNvPr id="8" name="Picture 7">
            <a:extLst>
              <a:ext uri="{FF2B5EF4-FFF2-40B4-BE49-F238E27FC236}">
                <a16:creationId xmlns:a16="http://schemas.microsoft.com/office/drawing/2014/main" id="{C2D1FBBA-AC7F-41E2-B5EA-900ED9D31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0076" y="6296153"/>
            <a:ext cx="766380" cy="577779"/>
          </a:xfrm>
          <a:prstGeom prst="rect">
            <a:avLst/>
          </a:prstGeom>
        </p:spPr>
      </p:pic>
    </p:spTree>
    <p:extLst>
      <p:ext uri="{BB962C8B-B14F-4D97-AF65-F5344CB8AC3E}">
        <p14:creationId xmlns:p14="http://schemas.microsoft.com/office/powerpoint/2010/main" val="195140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C0C2B7-B5AB-4F50-B282-DE0F78E86121}" type="datetimeFigureOut">
              <a:rPr lang="en-US" smtClean="0"/>
              <a:pPr>
                <a:defRPr/>
              </a:pPr>
              <a:t>5/31/2021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EB8D9AA-E709-41AE-BB5E-F0399C8386D5}" type="slidenum">
              <a:rPr lang="en-US" altLang="en-US" smtClean="0"/>
              <a:pPr>
                <a:defRPr/>
              </a:pPr>
              <a:t>‹#›</a:t>
            </a:fld>
            <a:endParaRPr lang="en-US" altLang="en-US"/>
          </a:p>
        </p:txBody>
      </p:sp>
      <p:pic>
        <p:nvPicPr>
          <p:cNvPr id="6" name="Picture 5">
            <a:extLst>
              <a:ext uri="{FF2B5EF4-FFF2-40B4-BE49-F238E27FC236}">
                <a16:creationId xmlns:a16="http://schemas.microsoft.com/office/drawing/2014/main" id="{146126A0-FCF9-49FE-B210-7BA8CAA865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7620" y="6280221"/>
            <a:ext cx="766380" cy="577779"/>
          </a:xfrm>
          <a:prstGeom prst="rect">
            <a:avLst/>
          </a:prstGeom>
        </p:spPr>
      </p:pic>
    </p:spTree>
    <p:extLst>
      <p:ext uri="{BB962C8B-B14F-4D97-AF65-F5344CB8AC3E}">
        <p14:creationId xmlns:p14="http://schemas.microsoft.com/office/powerpoint/2010/main" val="262964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C368F9CA-9516-469A-8A85-1CB4745EC989}" type="datetimeFigureOut">
              <a:rPr lang="en-US" smtClean="0"/>
              <a:pPr>
                <a:defRPr/>
              </a:pPr>
              <a:t>5/31/2021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DFF13BAC-B292-457C-B726-689A5D529111}" type="slidenum">
              <a:rPr lang="en-US" altLang="en-US" smtClean="0"/>
              <a:pPr>
                <a:defRPr/>
              </a:pPr>
              <a:t>‹#›</a:t>
            </a:fld>
            <a:endParaRPr lang="en-US" altLang="en-US"/>
          </a:p>
        </p:txBody>
      </p:sp>
      <p:pic>
        <p:nvPicPr>
          <p:cNvPr id="11" name="Picture 10">
            <a:extLst>
              <a:ext uri="{FF2B5EF4-FFF2-40B4-BE49-F238E27FC236}">
                <a16:creationId xmlns:a16="http://schemas.microsoft.com/office/drawing/2014/main" id="{A3C89C15-2D4D-4A90-9C29-F8FF7DD801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8383" y="6336671"/>
            <a:ext cx="766380" cy="577779"/>
          </a:xfrm>
          <a:prstGeom prst="rect">
            <a:avLst/>
          </a:prstGeom>
        </p:spPr>
      </p:pic>
    </p:spTree>
    <p:extLst>
      <p:ext uri="{BB962C8B-B14F-4D97-AF65-F5344CB8AC3E}">
        <p14:creationId xmlns:p14="http://schemas.microsoft.com/office/powerpoint/2010/main" val="210286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37F2581-DC57-4597-97CF-0D36276ACE8D}" type="datetimeFigureOut">
              <a:rPr lang="en-US" smtClean="0"/>
              <a:pPr>
                <a:defRPr/>
              </a:pPr>
              <a:t>5/31/2021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67CD1B9-700D-4B75-AB13-27D6E52AB30C}" type="slidenum">
              <a:rPr lang="en-US" altLang="en-US" smtClean="0"/>
              <a:pPr>
                <a:defRPr/>
              </a:pPr>
              <a:t>‹#›</a:t>
            </a:fld>
            <a:endParaRPr lang="en-US" altLang="en-US"/>
          </a:p>
        </p:txBody>
      </p:sp>
      <p:pic>
        <p:nvPicPr>
          <p:cNvPr id="9" name="Picture 8">
            <a:extLst>
              <a:ext uri="{FF2B5EF4-FFF2-40B4-BE49-F238E27FC236}">
                <a16:creationId xmlns:a16="http://schemas.microsoft.com/office/drawing/2014/main" id="{1E456CF7-B5BD-403F-B0CE-571D116E27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1776" y="6316935"/>
            <a:ext cx="766380" cy="577779"/>
          </a:xfrm>
          <a:prstGeom prst="rect">
            <a:avLst/>
          </a:prstGeom>
        </p:spPr>
      </p:pic>
    </p:spTree>
    <p:extLst>
      <p:ext uri="{BB962C8B-B14F-4D97-AF65-F5344CB8AC3E}">
        <p14:creationId xmlns:p14="http://schemas.microsoft.com/office/powerpoint/2010/main" val="48995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pPr>
              <a:defRPr/>
            </a:pPr>
            <a:fld id="{937F2581-DC57-4597-97CF-0D36276ACE8D}" type="datetimeFigureOut">
              <a:rPr lang="en-US" smtClean="0"/>
              <a:pPr>
                <a:defRPr/>
              </a:pPr>
              <a:t>5/31/2021</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pPr>
              <a:defRPr/>
            </a:pPr>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pPr>
              <a:defRPr/>
            </a:pPr>
            <a:fld id="{867CD1B9-700D-4B75-AB13-27D6E52AB30C}" type="slidenum">
              <a:rPr lang="en-US" altLang="en-US" smtClean="0"/>
              <a:pPr>
                <a:defRPr/>
              </a:pPr>
              <a:t>‹#›</a:t>
            </a:fld>
            <a:endParaRPr lang="en-US" alt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8645783"/>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ns.editeur.org/thema/en/F"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bisg.org/page/Fict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altor.com/realestateandhomes-detail/4451-Shepherdsville-Rd_Elizabethtown_KY_42701_M46515-56507"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941" y="823539"/>
            <a:ext cx="8108659" cy="2300661"/>
          </a:xfrm>
        </p:spPr>
        <p:txBody>
          <a:bodyPr>
            <a:noAutofit/>
          </a:bodyPr>
          <a:lstStyle/>
          <a:p>
            <a:pPr algn="r" eaLnBrk="1" fontAlgn="auto" hangingPunct="1">
              <a:spcAft>
                <a:spcPts val="0"/>
              </a:spcAft>
              <a:defRPr/>
            </a:pPr>
            <a:r>
              <a:rPr lang="en-US" sz="7200" dirty="0">
                <a:solidFill>
                  <a:schemeClr val="tx2">
                    <a:satMod val="130000"/>
                  </a:schemeClr>
                </a:solidFill>
              </a:rPr>
              <a:t>Successful </a:t>
            </a:r>
            <a:br>
              <a:rPr lang="en-US" sz="7200" dirty="0">
                <a:solidFill>
                  <a:schemeClr val="tx2">
                    <a:satMod val="130000"/>
                  </a:schemeClr>
                </a:solidFill>
              </a:rPr>
            </a:br>
            <a:r>
              <a:rPr lang="en-US" sz="7200" dirty="0">
                <a:solidFill>
                  <a:schemeClr val="tx2">
                    <a:satMod val="130000"/>
                  </a:schemeClr>
                </a:solidFill>
              </a:rPr>
              <a:t>Self-Publishing</a:t>
            </a:r>
          </a:p>
        </p:txBody>
      </p:sp>
      <p:sp>
        <p:nvSpPr>
          <p:cNvPr id="3" name="Subtitle 2"/>
          <p:cNvSpPr>
            <a:spLocks noGrp="1"/>
          </p:cNvSpPr>
          <p:nvPr>
            <p:ph type="subTitle" idx="1"/>
          </p:nvPr>
        </p:nvSpPr>
        <p:spPr>
          <a:xfrm>
            <a:off x="501941" y="3124200"/>
            <a:ext cx="8184859" cy="1752600"/>
          </a:xfrm>
        </p:spPr>
        <p:txBody>
          <a:bodyPr>
            <a:normAutofit/>
          </a:bodyPr>
          <a:lstStyle/>
          <a:p>
            <a:pPr algn="ctr" eaLnBrk="1" fontAlgn="auto" hangingPunct="1">
              <a:spcAft>
                <a:spcPts val="0"/>
              </a:spcAft>
              <a:defRPr/>
            </a:pPr>
            <a:r>
              <a:rPr lang="en-US" sz="2800" dirty="0">
                <a:solidFill>
                  <a:schemeClr val="bg2"/>
                </a:solidFill>
              </a:rPr>
              <a:t>Tips to make a professional career out of self-publishing</a:t>
            </a:r>
          </a:p>
          <a:p>
            <a:pPr eaLnBrk="1" fontAlgn="auto" hangingPunct="1">
              <a:spcAft>
                <a:spcPts val="0"/>
              </a:spcAft>
              <a:buFont typeface="Wingdings 2"/>
              <a:buNone/>
              <a:defRPr/>
            </a:pPr>
            <a:endParaRPr lang="en-US" dirty="0">
              <a:solidFill>
                <a:schemeClr val="bg2"/>
              </a:solidFill>
            </a:endParaRPr>
          </a:p>
        </p:txBody>
      </p:sp>
      <p:pic>
        <p:nvPicPr>
          <p:cNvPr id="6" name="Picture 5">
            <a:extLst>
              <a:ext uri="{FF2B5EF4-FFF2-40B4-BE49-F238E27FC236}">
                <a16:creationId xmlns:a16="http://schemas.microsoft.com/office/drawing/2014/main" id="{A3F06961-2250-4E58-85C1-A05A83962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21890"/>
            <a:ext cx="4572000" cy="1805941"/>
          </a:xfrm>
          <a:prstGeom prst="rect">
            <a:avLst/>
          </a:prstGeom>
        </p:spPr>
      </p:pic>
      <p:sp>
        <p:nvSpPr>
          <p:cNvPr id="4" name="TextBox 3">
            <a:extLst>
              <a:ext uri="{FF2B5EF4-FFF2-40B4-BE49-F238E27FC236}">
                <a16:creationId xmlns:a16="http://schemas.microsoft.com/office/drawing/2014/main" id="{E4299FF4-703D-4E5B-98BA-E6A42448D44E}"/>
              </a:ext>
            </a:extLst>
          </p:cNvPr>
          <p:cNvSpPr txBox="1"/>
          <p:nvPr/>
        </p:nvSpPr>
        <p:spPr>
          <a:xfrm rot="20796475">
            <a:off x="-85212" y="657979"/>
            <a:ext cx="4495800" cy="1107996"/>
          </a:xfrm>
          <a:prstGeom prst="rect">
            <a:avLst/>
          </a:prstGeom>
          <a:noFill/>
        </p:spPr>
        <p:txBody>
          <a:bodyPr wrap="square" rtlCol="0">
            <a:spAutoFit/>
          </a:bodyPr>
          <a:lstStyle/>
          <a:p>
            <a:r>
              <a:rPr lang="en-US" sz="6600" dirty="0">
                <a:solidFill>
                  <a:schemeClr val="accent2"/>
                </a:solidFill>
                <a:latin typeface="Arizonia" panose="02000507060000020003" pitchFamily="2" charset="0"/>
              </a:rPr>
              <a:t>Seven Steps to</a:t>
            </a:r>
          </a:p>
        </p:txBody>
      </p:sp>
      <p:pic>
        <p:nvPicPr>
          <p:cNvPr id="7" name="Picture 6">
            <a:extLst>
              <a:ext uri="{FF2B5EF4-FFF2-40B4-BE49-F238E27FC236}">
                <a16:creationId xmlns:a16="http://schemas.microsoft.com/office/drawing/2014/main" id="{D3B5611B-E0E3-49FD-B9F6-E88B19F80A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23"/>
          <a:stretch/>
        </p:blipFill>
        <p:spPr>
          <a:xfrm>
            <a:off x="6705600" y="3581400"/>
            <a:ext cx="1981200" cy="27898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Metadata</a:t>
            </a:r>
          </a:p>
        </p:txBody>
      </p:sp>
      <p:sp>
        <p:nvSpPr>
          <p:cNvPr id="3" name="Content Placeholder 2"/>
          <p:cNvSpPr>
            <a:spLocks noGrp="1"/>
          </p:cNvSpPr>
          <p:nvPr>
            <p:ph idx="1"/>
          </p:nvPr>
        </p:nvSpPr>
        <p:spPr/>
        <p:txBody>
          <a:bodyPr>
            <a:normAutofit/>
          </a:bodyPr>
          <a:lstStyle/>
          <a:p>
            <a:pPr marL="0" indent="0">
              <a:buNone/>
            </a:pPr>
            <a:r>
              <a:rPr lang="en-US" sz="2800" dirty="0"/>
              <a:t>Metadata is anything about the content of your book</a:t>
            </a:r>
          </a:p>
          <a:p>
            <a:pPr lvl="1"/>
            <a:r>
              <a:rPr lang="en-US" dirty="0"/>
              <a:t>Blurbs</a:t>
            </a:r>
          </a:p>
          <a:p>
            <a:pPr lvl="1"/>
            <a:r>
              <a:rPr lang="en-US" dirty="0"/>
              <a:t>Code inside the electronic version</a:t>
            </a:r>
          </a:p>
          <a:p>
            <a:pPr lvl="1"/>
            <a:r>
              <a:rPr lang="en-US" dirty="0"/>
              <a:t>Keywords</a:t>
            </a:r>
          </a:p>
          <a:p>
            <a:pPr lvl="1"/>
            <a:r>
              <a:rPr lang="en-US" dirty="0"/>
              <a:t>ISBN registration</a:t>
            </a:r>
          </a:p>
          <a:p>
            <a:pPr lvl="1"/>
            <a:r>
              <a:rPr lang="en-US" dirty="0"/>
              <a:t>Library of Congress registration</a:t>
            </a:r>
          </a:p>
          <a:p>
            <a:pPr lvl="1"/>
            <a:r>
              <a:rPr lang="en-US" dirty="0"/>
              <a:t>Categories/BISAC/BIC/THEMA/ONIX</a:t>
            </a:r>
          </a:p>
          <a:p>
            <a:pPr lvl="1"/>
            <a:r>
              <a:rPr lang="en-US" dirty="0"/>
              <a:t>Descriptions and mentions on the world wide web</a:t>
            </a:r>
          </a:p>
          <a:p>
            <a:pPr lvl="1"/>
            <a:endParaRPr lang="en-US" dirty="0"/>
          </a:p>
          <a:p>
            <a:endParaRPr lang="en-US" dirty="0"/>
          </a:p>
        </p:txBody>
      </p:sp>
    </p:spTree>
    <p:extLst>
      <p:ext uri="{BB962C8B-B14F-4D97-AF65-F5344CB8AC3E}">
        <p14:creationId xmlns:p14="http://schemas.microsoft.com/office/powerpoint/2010/main" val="493286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bg2"/>
                </a:solidFill>
              </a:rPr>
              <a:t>Metadata</a:t>
            </a:r>
          </a:p>
        </p:txBody>
      </p:sp>
      <p:sp>
        <p:nvSpPr>
          <p:cNvPr id="19459" name="Content Placeholder 2"/>
          <p:cNvSpPr>
            <a:spLocks noGrp="1"/>
          </p:cNvSpPr>
          <p:nvPr>
            <p:ph idx="1"/>
          </p:nvPr>
        </p:nvSpPr>
        <p:spPr/>
        <p:txBody>
          <a:bodyPr>
            <a:normAutofit fontScale="92500" lnSpcReduction="10000"/>
          </a:bodyPr>
          <a:lstStyle/>
          <a:p>
            <a:pPr marL="82550" indent="0" eaLnBrk="1" hangingPunct="1">
              <a:buNone/>
            </a:pPr>
            <a:r>
              <a:rPr lang="en-US" altLang="en-US" sz="2400" dirty="0"/>
              <a:t>The Long Blurb</a:t>
            </a:r>
          </a:p>
          <a:p>
            <a:r>
              <a:rPr lang="en-US" sz="2400" b="1" dirty="0"/>
              <a:t>Dos</a:t>
            </a:r>
            <a:endParaRPr lang="en-US" sz="2400" dirty="0"/>
          </a:p>
          <a:p>
            <a:pPr lvl="1"/>
            <a:r>
              <a:rPr lang="en-US" sz="2000" dirty="0"/>
              <a:t>Reference the genre and central theme</a:t>
            </a:r>
          </a:p>
          <a:p>
            <a:pPr lvl="1"/>
            <a:r>
              <a:rPr lang="en-US" sz="2000" dirty="0"/>
              <a:t>Utilize key buzzwords</a:t>
            </a:r>
          </a:p>
          <a:p>
            <a:pPr lvl="1"/>
            <a:r>
              <a:rPr lang="en-US" sz="2000" dirty="0"/>
              <a:t>Create intrigue around the main conflict</a:t>
            </a:r>
          </a:p>
          <a:p>
            <a:pPr lvl="1"/>
            <a:r>
              <a:rPr lang="en-US" sz="2000" dirty="0"/>
              <a:t>Dive right in and introduce your protagonist</a:t>
            </a:r>
          </a:p>
          <a:p>
            <a:pPr lvl="1"/>
            <a:r>
              <a:rPr lang="en-US" sz="2000" dirty="0"/>
              <a:t>Keep it short and punchy</a:t>
            </a:r>
          </a:p>
          <a:p>
            <a:pPr lvl="1"/>
            <a:r>
              <a:rPr lang="en-US" sz="2000" dirty="0"/>
              <a:t>Reference your book-writing or professional status, if it relates to your book.</a:t>
            </a:r>
          </a:p>
        </p:txBody>
      </p:sp>
    </p:spTree>
    <p:extLst>
      <p:ext uri="{BB962C8B-B14F-4D97-AF65-F5344CB8AC3E}">
        <p14:creationId xmlns:p14="http://schemas.microsoft.com/office/powerpoint/2010/main" val="230821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bg2"/>
                </a:solidFill>
              </a:rPr>
              <a:t>Metadata</a:t>
            </a:r>
          </a:p>
        </p:txBody>
      </p:sp>
      <p:sp>
        <p:nvSpPr>
          <p:cNvPr id="19459" name="Content Placeholder 2"/>
          <p:cNvSpPr>
            <a:spLocks noGrp="1"/>
          </p:cNvSpPr>
          <p:nvPr>
            <p:ph idx="1"/>
          </p:nvPr>
        </p:nvSpPr>
        <p:spPr/>
        <p:txBody>
          <a:bodyPr>
            <a:normAutofit fontScale="92500" lnSpcReduction="20000"/>
          </a:bodyPr>
          <a:lstStyle/>
          <a:p>
            <a:pPr marL="82550" indent="0" eaLnBrk="1" hangingPunct="1">
              <a:buNone/>
            </a:pPr>
            <a:r>
              <a:rPr lang="en-US" altLang="en-US" sz="2400" dirty="0"/>
              <a:t>The Long Blurb</a:t>
            </a:r>
          </a:p>
          <a:p>
            <a:r>
              <a:rPr lang="en-US" b="1" dirty="0"/>
              <a:t>Don’ts</a:t>
            </a:r>
            <a:endParaRPr lang="en-US" dirty="0"/>
          </a:p>
          <a:p>
            <a:pPr lvl="1"/>
            <a:r>
              <a:rPr lang="en-US" sz="2400" dirty="0"/>
              <a:t>Give away any spoilers, no matter how tempted you are</a:t>
            </a:r>
          </a:p>
          <a:p>
            <a:pPr lvl="1"/>
            <a:r>
              <a:rPr lang="en-US" sz="2400" dirty="0"/>
              <a:t>Give a summary of the first chapter</a:t>
            </a:r>
          </a:p>
          <a:p>
            <a:pPr lvl="1"/>
            <a:r>
              <a:rPr lang="en-US" sz="2400" dirty="0"/>
              <a:t>Open with “In a world,” or any other overused phrase</a:t>
            </a:r>
          </a:p>
          <a:p>
            <a:pPr lvl="1"/>
            <a:r>
              <a:rPr lang="en-US" sz="2400" dirty="0"/>
              <a:t>Give everything away</a:t>
            </a:r>
          </a:p>
          <a:p>
            <a:pPr lvl="1"/>
            <a:r>
              <a:rPr lang="en-US" sz="2400" dirty="0"/>
              <a:t>Say how amazing your book is</a:t>
            </a:r>
          </a:p>
          <a:p>
            <a:pPr lvl="1"/>
            <a:r>
              <a:rPr lang="en-US" sz="2400" dirty="0"/>
              <a:t>Compare yourself to other writers or your book to other books</a:t>
            </a:r>
          </a:p>
        </p:txBody>
      </p:sp>
    </p:spTree>
    <p:extLst>
      <p:ext uri="{BB962C8B-B14F-4D97-AF65-F5344CB8AC3E}">
        <p14:creationId xmlns:p14="http://schemas.microsoft.com/office/powerpoint/2010/main" val="388859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bg2"/>
                </a:solidFill>
              </a:rPr>
              <a:t>Metadata</a:t>
            </a:r>
          </a:p>
        </p:txBody>
      </p:sp>
      <p:sp>
        <p:nvSpPr>
          <p:cNvPr id="13316" name="TextBox 3"/>
          <p:cNvSpPr txBox="1">
            <a:spLocks noChangeArrowheads="1"/>
          </p:cNvSpPr>
          <p:nvPr/>
        </p:nvSpPr>
        <p:spPr bwMode="auto">
          <a:xfrm>
            <a:off x="723900" y="1974763"/>
            <a:ext cx="7696200"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just" eaLnBrk="1" hangingPunct="1">
              <a:spcBef>
                <a:spcPct val="0"/>
              </a:spcBef>
              <a:spcAft>
                <a:spcPts val="800"/>
              </a:spcAft>
              <a:buClrTx/>
              <a:buSzTx/>
              <a:buFontTx/>
              <a:buNone/>
            </a:pPr>
            <a:r>
              <a:rPr lang="en-US" altLang="en-US" sz="1600" b="1" dirty="0">
                <a:latin typeface="Times New Roman" panose="02020603050405020304" pitchFamily="18" charset="0"/>
                <a:cs typeface="Times New Roman" panose="02020603050405020304" pitchFamily="18" charset="0"/>
              </a:rPr>
              <a:t>A Ruthless Serial Killer Seeks to End a Love Song Eight Years in the Making.</a:t>
            </a:r>
          </a:p>
          <a:p>
            <a:pPr algn="just" eaLnBrk="1" hangingPunct="1">
              <a:spcBef>
                <a:spcPct val="0"/>
              </a:spcBef>
              <a:spcAft>
                <a:spcPts val="800"/>
              </a:spcAft>
              <a:buClrTx/>
              <a:buSzTx/>
              <a:buFontTx/>
              <a:buNone/>
            </a:pPr>
            <a:r>
              <a:rPr lang="en-US" altLang="en-US" sz="1600" dirty="0">
                <a:latin typeface="Times New Roman" panose="02020603050405020304" pitchFamily="18" charset="0"/>
                <a:cs typeface="Times New Roman" panose="02020603050405020304" pitchFamily="18" charset="0"/>
              </a:rPr>
              <a:t>Assistant Commonwealth Attorney CAROL MABRY heads up an investigation into a string of </a:t>
            </a:r>
            <a:r>
              <a:rPr lang="en-US" altLang="en-US" sz="1600" dirty="0" err="1">
                <a:latin typeface="Times New Roman" panose="02020603050405020304" pitchFamily="18" charset="0"/>
                <a:cs typeface="Times New Roman" panose="02020603050405020304" pitchFamily="18" charset="0"/>
              </a:rPr>
              <a:t>stranglings</a:t>
            </a:r>
            <a:r>
              <a:rPr lang="en-US" altLang="en-US" sz="1600" dirty="0">
                <a:latin typeface="Times New Roman" panose="02020603050405020304" pitchFamily="18" charset="0"/>
                <a:cs typeface="Times New Roman" panose="02020603050405020304" pitchFamily="18" charset="0"/>
              </a:rPr>
              <a:t> in Virginia's capital. The serial killer known as Richmond Red remorselessly snuffs out beautiful young women with violin strings before ritually enshrining their lovely lifeless bodies inside a pentagram of blood red candles.</a:t>
            </a:r>
          </a:p>
          <a:p>
            <a:pPr algn="just" eaLnBrk="1" hangingPunct="1">
              <a:spcBef>
                <a:spcPct val="0"/>
              </a:spcBef>
              <a:spcAft>
                <a:spcPts val="800"/>
              </a:spcAft>
              <a:buClrTx/>
              <a:buSzTx/>
              <a:buFontTx/>
              <a:buNone/>
            </a:pPr>
            <a:r>
              <a:rPr lang="en-US" altLang="en-US" sz="1600" dirty="0">
                <a:latin typeface="Times New Roman" panose="02020603050405020304" pitchFamily="18" charset="0"/>
                <a:cs typeface="Times New Roman" panose="02020603050405020304" pitchFamily="18" charset="0"/>
              </a:rPr>
              <a:t>Country music superstar BOBBY KENT makes an unscheduled return trip to his Virginia home for the first time in years. To his shock, he discovers that he and Carol have a young daughter, Lisa. His parents have kept Lisa hidden from him her entire life while simultaneously deceiving Carol about Bobby's interest in fatherhood.</a:t>
            </a:r>
          </a:p>
          <a:p>
            <a:pPr algn="just" eaLnBrk="1" hangingPunct="1">
              <a:spcBef>
                <a:spcPct val="0"/>
              </a:spcBef>
              <a:spcAft>
                <a:spcPts val="800"/>
              </a:spcAft>
              <a:buClrTx/>
              <a:buSzTx/>
              <a:buFontTx/>
              <a:buNone/>
            </a:pPr>
            <a:r>
              <a:rPr lang="en-US" altLang="en-US" sz="1600" dirty="0">
                <a:latin typeface="Times New Roman" panose="02020603050405020304" pitchFamily="18" charset="0"/>
                <a:cs typeface="Times New Roman" panose="02020603050405020304" pitchFamily="18" charset="0"/>
              </a:rPr>
              <a:t>Angry and hurt over the deception, Carol and Bobby strive to cope with this newly discovered reality. They struggle to overcome harmful secrets and years of lies to decide whether they have a future. Neither of them realize how every waking moment they move closer to the serial killer who harbors an unnatural and deadly obsession.</a:t>
            </a:r>
          </a:p>
          <a:p>
            <a:pPr algn="just" eaLnBrk="1" hangingPunct="1">
              <a:spcBef>
                <a:spcPct val="0"/>
              </a:spcBef>
              <a:spcAft>
                <a:spcPts val="800"/>
              </a:spcAft>
              <a:buClrTx/>
              <a:buSzTx/>
              <a:buFontTx/>
              <a:buNone/>
            </a:pPr>
            <a:r>
              <a:rPr lang="en-US" altLang="en-US" sz="1600" dirty="0">
                <a:latin typeface="Times New Roman" panose="02020603050405020304" pitchFamily="18" charset="0"/>
                <a:cs typeface="Times New Roman" panose="02020603050405020304" pitchFamily="18" charset="0"/>
              </a:rPr>
              <a:t>With the beautiful Carol locked in Richmond Red's sights, the clock is ticking down to her destruction. Will the two find love, or is their sonata striking a dangerous final chord?</a:t>
            </a:r>
          </a:p>
        </p:txBody>
      </p:sp>
    </p:spTree>
    <p:extLst>
      <p:ext uri="{BB962C8B-B14F-4D97-AF65-F5344CB8AC3E}">
        <p14:creationId xmlns:p14="http://schemas.microsoft.com/office/powerpoint/2010/main" val="1307536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bg2"/>
                </a:solidFill>
              </a:rPr>
              <a:t>Metadata</a:t>
            </a:r>
          </a:p>
        </p:txBody>
      </p:sp>
      <p:sp>
        <p:nvSpPr>
          <p:cNvPr id="20483" name="Content Placeholder 2"/>
          <p:cNvSpPr>
            <a:spLocks noGrp="1"/>
          </p:cNvSpPr>
          <p:nvPr>
            <p:ph idx="1"/>
          </p:nvPr>
        </p:nvSpPr>
        <p:spPr>
          <a:xfrm>
            <a:off x="581192" y="2228003"/>
            <a:ext cx="7989752" cy="1296247"/>
          </a:xfrm>
        </p:spPr>
        <p:txBody>
          <a:bodyPr/>
          <a:lstStyle/>
          <a:p>
            <a:pPr eaLnBrk="1" hangingPunct="1"/>
            <a:r>
              <a:rPr lang="en-US" altLang="en-US" dirty="0"/>
              <a:t>The Short Blurb</a:t>
            </a:r>
          </a:p>
        </p:txBody>
      </p:sp>
      <p:sp>
        <p:nvSpPr>
          <p:cNvPr id="14340" name="TextBox 3"/>
          <p:cNvSpPr txBox="1">
            <a:spLocks noChangeArrowheads="1"/>
          </p:cNvSpPr>
          <p:nvPr/>
        </p:nvSpPr>
        <p:spPr bwMode="auto">
          <a:xfrm>
            <a:off x="1371600" y="3524250"/>
            <a:ext cx="723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just" eaLnBrk="1" hangingPunct="1">
              <a:spcBef>
                <a:spcPct val="0"/>
              </a:spcBef>
              <a:buClrTx/>
              <a:buSzTx/>
              <a:buFontTx/>
              <a:buNone/>
            </a:pPr>
            <a:r>
              <a:rPr lang="en-US" altLang="en-US" sz="1800" dirty="0">
                <a:latin typeface="Times New Roman" panose="02020603050405020304" pitchFamily="18" charset="0"/>
                <a:cs typeface="Times New Roman" panose="02020603050405020304" pitchFamily="18" charset="0"/>
              </a:rPr>
              <a:t>BOBBY Kent's name is synonymous with modern Country Music and he is no stranger to running from overzealous fans and paparazzo. But now he must protect his daughter and Carol, the mother of his only child, from a vicious and ruthless serial killer bent on their destruction.</a:t>
            </a:r>
          </a:p>
        </p:txBody>
      </p:sp>
    </p:spTree>
    <p:extLst>
      <p:ext uri="{BB962C8B-B14F-4D97-AF65-F5344CB8AC3E}">
        <p14:creationId xmlns:p14="http://schemas.microsoft.com/office/powerpoint/2010/main" val="1774685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bg2"/>
                </a:solidFill>
              </a:rPr>
              <a:t>Metadata</a:t>
            </a:r>
          </a:p>
        </p:txBody>
      </p:sp>
      <p:sp>
        <p:nvSpPr>
          <p:cNvPr id="21507" name="Content Placeholder 2"/>
          <p:cNvSpPr>
            <a:spLocks noGrp="1"/>
          </p:cNvSpPr>
          <p:nvPr>
            <p:ph idx="1"/>
          </p:nvPr>
        </p:nvSpPr>
        <p:spPr>
          <a:xfrm>
            <a:off x="581192" y="2228003"/>
            <a:ext cx="7989752" cy="1353397"/>
          </a:xfrm>
        </p:spPr>
        <p:txBody>
          <a:bodyPr/>
          <a:lstStyle/>
          <a:p>
            <a:pPr eaLnBrk="1" hangingPunct="1"/>
            <a:r>
              <a:rPr lang="en-US" altLang="en-US" dirty="0"/>
              <a:t>The Extremely Short Blurb</a:t>
            </a:r>
          </a:p>
        </p:txBody>
      </p:sp>
      <p:sp>
        <p:nvSpPr>
          <p:cNvPr id="15364" name="TextBox 3"/>
          <p:cNvSpPr txBox="1">
            <a:spLocks noChangeArrowheads="1"/>
          </p:cNvSpPr>
          <p:nvPr/>
        </p:nvSpPr>
        <p:spPr bwMode="auto">
          <a:xfrm>
            <a:off x="1600200" y="4038600"/>
            <a:ext cx="716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b="1">
                <a:latin typeface="Times New Roman" panose="02020603050405020304" pitchFamily="18" charset="0"/>
                <a:cs typeface="Times New Roman" panose="02020603050405020304" pitchFamily="18" charset="0"/>
              </a:rPr>
              <a:t>A Ruthless Serial Killer Seeks to End a Love Song Eight Years in the Making.</a:t>
            </a:r>
          </a:p>
          <a:p>
            <a:pPr eaLnBrk="1" hangingPunct="1">
              <a:spcBef>
                <a:spcPct val="0"/>
              </a:spcBef>
              <a:buClrTx/>
              <a:buSzTx/>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742345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bg2"/>
                </a:solidFill>
              </a:rPr>
              <a:t>Metadata</a:t>
            </a:r>
          </a:p>
        </p:txBody>
      </p:sp>
      <p:sp>
        <p:nvSpPr>
          <p:cNvPr id="21507" name="Content Placeholder 2"/>
          <p:cNvSpPr>
            <a:spLocks noGrp="1"/>
          </p:cNvSpPr>
          <p:nvPr>
            <p:ph idx="1"/>
          </p:nvPr>
        </p:nvSpPr>
        <p:spPr>
          <a:xfrm>
            <a:off x="457200" y="1905001"/>
            <a:ext cx="3038310" cy="2667000"/>
          </a:xfrm>
        </p:spPr>
        <p:txBody>
          <a:bodyPr/>
          <a:lstStyle/>
          <a:p>
            <a:pPr eaLnBrk="1" hangingPunct="1"/>
            <a:r>
              <a:rPr lang="en-US" altLang="en-US" dirty="0"/>
              <a:t>Research/assign genre categories</a:t>
            </a:r>
          </a:p>
          <a:p>
            <a:pPr lvl="1" eaLnBrk="1" hangingPunct="1"/>
            <a:r>
              <a:rPr lang="en-US" altLang="en-US" dirty="0"/>
              <a:t>BISAC</a:t>
            </a:r>
          </a:p>
          <a:p>
            <a:pPr lvl="1" eaLnBrk="1" hangingPunct="1"/>
            <a:r>
              <a:rPr lang="en-US" altLang="en-US" dirty="0"/>
              <a:t>BIC/</a:t>
            </a:r>
            <a:r>
              <a:rPr lang="en-US" altLang="en-US" dirty="0" err="1"/>
              <a:t>Thema</a:t>
            </a:r>
            <a:r>
              <a:rPr lang="en-US" altLang="en-US" dirty="0"/>
              <a:t> (new international standard)</a:t>
            </a:r>
          </a:p>
          <a:p>
            <a:pPr eaLnBrk="1" hangingPunct="1">
              <a:buFont typeface="Wingdings 2" panose="05020102010507070707" pitchFamily="18" charset="2"/>
              <a:buNone/>
            </a:pPr>
            <a:endParaRPr lang="en-US" altLang="en-US" dirty="0"/>
          </a:p>
        </p:txBody>
      </p:sp>
      <p:pic>
        <p:nvPicPr>
          <p:cNvPr id="2150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10127" b="39792"/>
          <a:stretch/>
        </p:blipFill>
        <p:spPr bwMode="auto">
          <a:xfrm>
            <a:off x="3261360" y="990600"/>
            <a:ext cx="5410200" cy="534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A43D186-A7A9-40AD-A53B-5771B7B67E67}"/>
              </a:ext>
            </a:extLst>
          </p:cNvPr>
          <p:cNvSpPr txBox="1"/>
          <p:nvPr/>
        </p:nvSpPr>
        <p:spPr>
          <a:xfrm>
            <a:off x="228600" y="4572000"/>
            <a:ext cx="3124200" cy="307777"/>
          </a:xfrm>
          <a:prstGeom prst="rect">
            <a:avLst/>
          </a:prstGeom>
          <a:noFill/>
        </p:spPr>
        <p:txBody>
          <a:bodyPr wrap="square" rtlCol="0">
            <a:spAutoFit/>
          </a:bodyPr>
          <a:lstStyle/>
          <a:p>
            <a:r>
              <a:rPr lang="en-US" sz="1400" dirty="0">
                <a:hlinkClick r:id="rId3"/>
              </a:rPr>
              <a:t>https://ns.editeur.org/thema/en/F</a:t>
            </a:r>
            <a:endParaRPr lang="en-US" sz="1400" dirty="0"/>
          </a:p>
        </p:txBody>
      </p:sp>
      <p:sp>
        <p:nvSpPr>
          <p:cNvPr id="4" name="TextBox 3">
            <a:extLst>
              <a:ext uri="{FF2B5EF4-FFF2-40B4-BE49-F238E27FC236}">
                <a16:creationId xmlns:a16="http://schemas.microsoft.com/office/drawing/2014/main" id="{9378AF19-0F86-4BF3-B0E1-C6D0239B5D62}"/>
              </a:ext>
            </a:extLst>
          </p:cNvPr>
          <p:cNvSpPr txBox="1"/>
          <p:nvPr/>
        </p:nvSpPr>
        <p:spPr>
          <a:xfrm>
            <a:off x="304800" y="5029200"/>
            <a:ext cx="2514600" cy="307777"/>
          </a:xfrm>
          <a:prstGeom prst="rect">
            <a:avLst/>
          </a:prstGeom>
          <a:noFill/>
        </p:spPr>
        <p:txBody>
          <a:bodyPr wrap="square" rtlCol="0">
            <a:spAutoFit/>
          </a:bodyPr>
          <a:lstStyle/>
          <a:p>
            <a:r>
              <a:rPr lang="en-US" sz="1400" dirty="0">
                <a:hlinkClick r:id="rId4"/>
              </a:rPr>
              <a:t>https://bisg.org/page/Fiction</a:t>
            </a:r>
            <a:endParaRPr lang="en-US" sz="1400" dirty="0"/>
          </a:p>
        </p:txBody>
      </p:sp>
    </p:spTree>
    <p:extLst>
      <p:ext uri="{BB962C8B-B14F-4D97-AF65-F5344CB8AC3E}">
        <p14:creationId xmlns:p14="http://schemas.microsoft.com/office/powerpoint/2010/main" val="672556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21508"/>
                                        </p:tgtEl>
                                        <p:attrNameLst>
                                          <p:attrName>style.visibility</p:attrName>
                                        </p:attrNameLst>
                                      </p:cBhvr>
                                      <p:to>
                                        <p:strVal val="visible"/>
                                      </p:to>
                                    </p:set>
                                    <p:animEffect transition="in" filter="checkerboard(across)">
                                      <p:cBhvr>
                                        <p:cTn id="19" dur="500"/>
                                        <p:tgtEl>
                                          <p:spTgt spid="21508"/>
                                        </p:tgtEl>
                                      </p:cBhvr>
                                    </p:animEffect>
                                  </p:childTnLst>
                                  <p:subTnLst>
                                    <p:set>
                                      <p:cBhvr override="childStyle">
                                        <p:cTn dur="1" fill="hold" display="0" masterRel="nextClick" afterEffect="1"/>
                                        <p:tgtEl>
                                          <p:spTgt spid="2150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bg2"/>
                </a:solidFill>
              </a:rPr>
              <a:t>Metadata</a:t>
            </a:r>
          </a:p>
        </p:txBody>
      </p:sp>
      <p:sp>
        <p:nvSpPr>
          <p:cNvPr id="29699" name="Content Placeholder 2"/>
          <p:cNvSpPr>
            <a:spLocks noGrp="1"/>
          </p:cNvSpPr>
          <p:nvPr>
            <p:ph idx="1"/>
          </p:nvPr>
        </p:nvSpPr>
        <p:spPr/>
        <p:txBody>
          <a:bodyPr>
            <a:normAutofit/>
          </a:bodyPr>
          <a:lstStyle/>
          <a:p>
            <a:pPr eaLnBrk="1" hangingPunct="1"/>
            <a:r>
              <a:rPr lang="en-US" altLang="en-US" sz="2800" dirty="0"/>
              <a:t>Create a text file of Keywords and Key-Phrases or the </a:t>
            </a:r>
            <a:r>
              <a:rPr lang="en-US" altLang="en-US" sz="2800" dirty="0" err="1"/>
              <a:t>epub</a:t>
            </a:r>
            <a:r>
              <a:rPr lang="en-US" altLang="en-US" sz="2800" dirty="0"/>
              <a:t> metadata</a:t>
            </a:r>
          </a:p>
          <a:p>
            <a:pPr lvl="1" eaLnBrk="1" hangingPunct="1"/>
            <a:r>
              <a:rPr lang="en-US" altLang="en-US" sz="2400" dirty="0"/>
              <a:t>Everything you can think of about your book</a:t>
            </a:r>
          </a:p>
          <a:p>
            <a:pPr lvl="1" eaLnBrk="1" hangingPunct="1"/>
            <a:r>
              <a:rPr lang="en-US" altLang="en-US" sz="2400" dirty="0"/>
              <a:t>No limit to how many keywords</a:t>
            </a:r>
          </a:p>
          <a:p>
            <a:pPr lvl="1" eaLnBrk="1" hangingPunct="1"/>
            <a:r>
              <a:rPr lang="en-US" altLang="en-US" sz="2400" dirty="0"/>
              <a:t>Add how you spell your name and misspell your name</a:t>
            </a:r>
          </a:p>
          <a:p>
            <a:pPr eaLnBrk="1" hangingPunct="1"/>
            <a:r>
              <a:rPr lang="en-US" altLang="en-US" sz="2800" dirty="0"/>
              <a:t>7 keywords up to 25 characters each</a:t>
            </a:r>
          </a:p>
          <a:p>
            <a:pPr lvl="1" eaLnBrk="1" hangingPunct="1"/>
            <a:r>
              <a:rPr lang="en-US" altLang="en-US" sz="2400" dirty="0"/>
              <a:t>What will READERS search for?</a:t>
            </a:r>
          </a:p>
        </p:txBody>
      </p:sp>
    </p:spTree>
    <p:extLst>
      <p:ext uri="{BB962C8B-B14F-4D97-AF65-F5344CB8AC3E}">
        <p14:creationId xmlns:p14="http://schemas.microsoft.com/office/powerpoint/2010/main" val="151910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chemeClr val="bg2"/>
                </a:solidFill>
              </a:rPr>
              <a:t>Metadata</a:t>
            </a:r>
          </a:p>
        </p:txBody>
      </p:sp>
      <p:sp>
        <p:nvSpPr>
          <p:cNvPr id="22531" name="Content Placeholder 2"/>
          <p:cNvSpPr>
            <a:spLocks noGrp="1"/>
          </p:cNvSpPr>
          <p:nvPr>
            <p:ph idx="1"/>
          </p:nvPr>
        </p:nvSpPr>
        <p:spPr/>
        <p:txBody>
          <a:bodyPr>
            <a:normAutofit fontScale="85000" lnSpcReduction="20000"/>
          </a:bodyPr>
          <a:lstStyle/>
          <a:p>
            <a:pPr eaLnBrk="1" hangingPunct="1"/>
            <a:r>
              <a:rPr lang="en-US" altLang="en-US" sz="2800" dirty="0"/>
              <a:t>Assign ISBNs</a:t>
            </a:r>
          </a:p>
          <a:p>
            <a:pPr lvl="1" eaLnBrk="1" hangingPunct="1"/>
            <a:r>
              <a:rPr lang="en-US" altLang="en-US" sz="2400" dirty="0"/>
              <a:t>978-1-9396-0326-5</a:t>
            </a:r>
          </a:p>
          <a:p>
            <a:pPr lvl="2" eaLnBrk="1" hangingPunct="1"/>
            <a:r>
              <a:rPr lang="en-US" altLang="en-US" sz="2000" dirty="0"/>
              <a:t>eBook</a:t>
            </a:r>
          </a:p>
          <a:p>
            <a:pPr lvl="2" eaLnBrk="1" hangingPunct="1"/>
            <a:r>
              <a:rPr lang="en-US" altLang="en-US" sz="2000" dirty="0"/>
              <a:t>Print</a:t>
            </a:r>
          </a:p>
          <a:p>
            <a:pPr lvl="2" eaLnBrk="1" hangingPunct="1"/>
            <a:r>
              <a:rPr lang="en-US" altLang="en-US" sz="2000" dirty="0"/>
              <a:t>Special versions (audio, large print, etc.)</a:t>
            </a:r>
          </a:p>
          <a:p>
            <a:pPr eaLnBrk="1" hangingPunct="1"/>
            <a:r>
              <a:rPr lang="en-US" altLang="en-US" sz="2800" dirty="0"/>
              <a:t>Register with US Library of Congress (Optional)</a:t>
            </a:r>
          </a:p>
          <a:p>
            <a:pPr lvl="1" eaLnBrk="1" hangingPunct="1"/>
            <a:r>
              <a:rPr lang="en-US" altLang="en-US" sz="2400" dirty="0"/>
              <a:t>Need to request to become a publisher with the Library of Congress</a:t>
            </a:r>
          </a:p>
          <a:p>
            <a:pPr lvl="1" eaLnBrk="1" hangingPunct="1"/>
            <a:r>
              <a:rPr lang="en-US" altLang="en-US" sz="2400" dirty="0"/>
              <a:t>Set reminder to send paperback after release</a:t>
            </a:r>
          </a:p>
          <a:p>
            <a:pPr eaLnBrk="1" hangingPunct="1"/>
            <a:r>
              <a:rPr lang="en-US" altLang="en-US" sz="2800" dirty="0"/>
              <a:t>Register with US Copyright Office (Optional)</a:t>
            </a:r>
          </a:p>
        </p:txBody>
      </p:sp>
      <p:pic>
        <p:nvPicPr>
          <p:cNvPr id="22533" name="Picture 5" descr="http://www.autasilchar.org/wp-content/uploads/2014/12/ISB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81200"/>
            <a:ext cx="40290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250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chemeClr val="bg2"/>
                </a:solidFill>
              </a:rPr>
              <a:t>Metadata</a:t>
            </a:r>
          </a:p>
        </p:txBody>
      </p:sp>
      <p:sp>
        <p:nvSpPr>
          <p:cNvPr id="22531" name="Content Placeholder 2"/>
          <p:cNvSpPr>
            <a:spLocks noGrp="1"/>
          </p:cNvSpPr>
          <p:nvPr>
            <p:ph idx="1"/>
          </p:nvPr>
        </p:nvSpPr>
        <p:spPr/>
        <p:txBody>
          <a:bodyPr>
            <a:normAutofit fontScale="85000" lnSpcReduction="20000"/>
          </a:bodyPr>
          <a:lstStyle/>
          <a:p>
            <a:pPr eaLnBrk="1" hangingPunct="1"/>
            <a:r>
              <a:rPr lang="en-US" altLang="en-US" sz="2800" dirty="0"/>
              <a:t>Assign ISBNs</a:t>
            </a:r>
          </a:p>
          <a:p>
            <a:pPr lvl="1" eaLnBrk="1" hangingPunct="1"/>
            <a:r>
              <a:rPr lang="en-US" altLang="en-US" sz="2400" dirty="0"/>
              <a:t>978-1-9396-0326-5</a:t>
            </a:r>
          </a:p>
          <a:p>
            <a:pPr lvl="2" eaLnBrk="1" hangingPunct="1"/>
            <a:r>
              <a:rPr lang="en-US" altLang="en-US" sz="2000" dirty="0"/>
              <a:t>eBook</a:t>
            </a:r>
          </a:p>
          <a:p>
            <a:pPr lvl="2" eaLnBrk="1" hangingPunct="1"/>
            <a:r>
              <a:rPr lang="en-US" altLang="en-US" sz="2000" dirty="0"/>
              <a:t>Print</a:t>
            </a:r>
          </a:p>
          <a:p>
            <a:pPr lvl="2" eaLnBrk="1" hangingPunct="1"/>
            <a:r>
              <a:rPr lang="en-US" altLang="en-US" sz="2000" dirty="0"/>
              <a:t>Special versions (audio, large print, etc.)</a:t>
            </a:r>
          </a:p>
          <a:p>
            <a:pPr eaLnBrk="1" hangingPunct="1"/>
            <a:r>
              <a:rPr lang="en-US" altLang="en-US" sz="2800" dirty="0"/>
              <a:t>Register with US Library of Congress (Optional)</a:t>
            </a:r>
          </a:p>
          <a:p>
            <a:pPr lvl="1" eaLnBrk="1" hangingPunct="1"/>
            <a:r>
              <a:rPr lang="en-US" altLang="en-US" sz="2400" dirty="0"/>
              <a:t>Need to request to become a publisher with the Library of Congress</a:t>
            </a:r>
          </a:p>
          <a:p>
            <a:pPr lvl="1" eaLnBrk="1" hangingPunct="1"/>
            <a:r>
              <a:rPr lang="en-US" altLang="en-US" sz="2400" dirty="0"/>
              <a:t>Set reminder to send paperback after release</a:t>
            </a:r>
          </a:p>
          <a:p>
            <a:pPr eaLnBrk="1" hangingPunct="1"/>
            <a:r>
              <a:rPr lang="en-US" altLang="en-US" sz="2800" dirty="0"/>
              <a:t>Register with US Copyright Office (Optional)</a:t>
            </a:r>
          </a:p>
        </p:txBody>
      </p:sp>
      <p:pic>
        <p:nvPicPr>
          <p:cNvPr id="22533" name="Picture 5" descr="http://www.autasilchar.org/wp-content/uploads/2014/12/ISB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81200"/>
            <a:ext cx="40290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16AA7858-EB8F-4764-9F0F-CBCB3FE80990}"/>
              </a:ext>
            </a:extLst>
          </p:cNvPr>
          <p:cNvGrpSpPr/>
          <p:nvPr/>
        </p:nvGrpSpPr>
        <p:grpSpPr>
          <a:xfrm>
            <a:off x="914400" y="3071805"/>
            <a:ext cx="7115008" cy="2438400"/>
            <a:chOff x="1447800" y="3148005"/>
            <a:chExt cx="7115008" cy="2438400"/>
          </a:xfrm>
        </p:grpSpPr>
        <p:sp>
          <p:nvSpPr>
            <p:cNvPr id="8" name="Rectangle 7">
              <a:extLst>
                <a:ext uri="{FF2B5EF4-FFF2-40B4-BE49-F238E27FC236}">
                  <a16:creationId xmlns:a16="http://schemas.microsoft.com/office/drawing/2014/main" id="{BC40CFB6-88F9-4B07-A830-6079E6C9A8A0}"/>
                </a:ext>
              </a:extLst>
            </p:cNvPr>
            <p:cNvSpPr/>
            <p:nvPr/>
          </p:nvSpPr>
          <p:spPr>
            <a:xfrm>
              <a:off x="1447800" y="3148005"/>
              <a:ext cx="7115008" cy="2438400"/>
            </a:xfrm>
            <a:prstGeom prst="rect">
              <a:avLst/>
            </a:prstGeom>
            <a:solidFill>
              <a:srgbClr val="D3D3D3">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0A7EB82-1DDF-4BEC-87DC-136E2A86839B}"/>
                </a:ext>
              </a:extLst>
            </p:cNvPr>
            <p:cNvSpPr txBox="1"/>
            <p:nvPr/>
          </p:nvSpPr>
          <p:spPr>
            <a:xfrm>
              <a:off x="1804904" y="3539404"/>
              <a:ext cx="6400800" cy="1477328"/>
            </a:xfrm>
            <a:prstGeom prst="rect">
              <a:avLst/>
            </a:prstGeom>
            <a:solidFill>
              <a:schemeClr val="accent2"/>
            </a:solidFill>
          </p:spPr>
          <p:txBody>
            <a:bodyPr wrap="square" rtlCol="0">
              <a:spAutoFit/>
            </a:bodyPr>
            <a:lstStyle/>
            <a:p>
              <a:r>
                <a:rPr lang="en-US" b="1" dirty="0">
                  <a:solidFill>
                    <a:schemeClr val="bg2"/>
                  </a:solidFill>
                </a:rPr>
                <a:t>Registrations of a claim in a original work of authorship</a:t>
              </a:r>
            </a:p>
            <a:p>
              <a:r>
                <a:rPr lang="en-US" b="1" dirty="0">
                  <a:solidFill>
                    <a:schemeClr val="bg2"/>
                  </a:solidFill>
                </a:rPr>
                <a:t>Electronic filing:</a:t>
              </a:r>
            </a:p>
            <a:p>
              <a:r>
                <a:rPr lang="en-US" dirty="0">
                  <a:solidFill>
                    <a:schemeClr val="bg2"/>
                  </a:solidFill>
                </a:rPr>
                <a:t>Single author, same claimant, one work, not for hire 	$45</a:t>
              </a:r>
            </a:p>
            <a:p>
              <a:r>
                <a:rPr lang="en-US" dirty="0">
                  <a:solidFill>
                    <a:schemeClr val="bg2"/>
                  </a:solidFill>
                </a:rPr>
                <a:t>All other filings 	$65</a:t>
              </a:r>
            </a:p>
            <a:p>
              <a:r>
                <a:rPr lang="en-US" dirty="0">
                  <a:solidFill>
                    <a:schemeClr val="bg2"/>
                  </a:solidFill>
                </a:rPr>
                <a:t>Paper Filing (Forms PA, SR, TX, VA, SE) 	$125</a:t>
              </a:r>
            </a:p>
          </p:txBody>
        </p:sp>
      </p:grpSp>
    </p:spTree>
    <p:extLst>
      <p:ext uri="{BB962C8B-B14F-4D97-AF65-F5344CB8AC3E}">
        <p14:creationId xmlns:p14="http://schemas.microsoft.com/office/powerpoint/2010/main" val="1791530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303C26B6-551C-4652-A2AE-C86C3D3A8F78}"/>
              </a:ext>
            </a:extLst>
          </p:cNvPr>
          <p:cNvSpPr>
            <a:spLocks noGrp="1"/>
          </p:cNvSpPr>
          <p:nvPr>
            <p:ph idx="1"/>
          </p:nvPr>
        </p:nvSpPr>
        <p:spPr/>
        <p:txBody>
          <a:bodyPr>
            <a:normAutofit fontScale="85000" lnSpcReduction="20000"/>
          </a:bodyPr>
          <a:lstStyle/>
          <a:p>
            <a:pPr marL="457200" indent="-457200">
              <a:buFont typeface="+mj-lt"/>
              <a:buAutoNum type="arabicPeriod"/>
            </a:pPr>
            <a:r>
              <a:rPr lang="en-US" sz="2300" strike="sngStrike" dirty="0"/>
              <a:t>Be the 10%</a:t>
            </a:r>
          </a:p>
          <a:p>
            <a:pPr marL="457200" indent="-457200">
              <a:buFont typeface="+mj-lt"/>
              <a:buAutoNum type="arabicPeriod"/>
            </a:pPr>
            <a:r>
              <a:rPr lang="en-US" sz="2300" dirty="0"/>
              <a:t>Metadata</a:t>
            </a:r>
          </a:p>
          <a:p>
            <a:pPr marL="457200" indent="-457200">
              <a:buFont typeface="+mj-lt"/>
              <a:buAutoNum type="arabicPeriod"/>
            </a:pPr>
            <a:r>
              <a:rPr lang="en-US" sz="2300" dirty="0"/>
              <a:t>Formatting/Branding</a:t>
            </a:r>
          </a:p>
          <a:p>
            <a:pPr marL="457200" indent="-457200">
              <a:buFont typeface="+mj-lt"/>
              <a:buAutoNum type="arabicPeriod"/>
            </a:pPr>
            <a:r>
              <a:rPr lang="en-US" sz="2300" dirty="0"/>
              <a:t>Publishing</a:t>
            </a:r>
          </a:p>
          <a:p>
            <a:pPr marL="781200" lvl="1" indent="-457200">
              <a:buFont typeface="+mj-lt"/>
              <a:buAutoNum type="alphaLcParenR"/>
            </a:pPr>
            <a:r>
              <a:rPr lang="en-US" sz="1900" dirty="0"/>
              <a:t>Series/rapid release</a:t>
            </a:r>
          </a:p>
          <a:p>
            <a:pPr marL="781200" lvl="1" indent="-457200">
              <a:buFont typeface="+mj-lt"/>
              <a:buAutoNum type="alphaLcParenR"/>
            </a:pPr>
            <a:r>
              <a:rPr lang="en-US" sz="1900" dirty="0"/>
              <a:t>Paperback/Hardback</a:t>
            </a:r>
          </a:p>
          <a:p>
            <a:pPr marL="781200" lvl="1" indent="-457200">
              <a:buFont typeface="+mj-lt"/>
              <a:buAutoNum type="alphaLcParenR"/>
            </a:pPr>
            <a:r>
              <a:rPr lang="en-US" sz="1900" dirty="0"/>
              <a:t>Audio</a:t>
            </a:r>
          </a:p>
          <a:p>
            <a:pPr marL="457200" indent="-457200">
              <a:buFont typeface="+mj-lt"/>
              <a:buAutoNum type="arabicPeriod"/>
            </a:pPr>
            <a:r>
              <a:rPr lang="en-US" sz="2300" dirty="0"/>
              <a:t>Mind your Business</a:t>
            </a:r>
          </a:p>
          <a:p>
            <a:pPr marL="457200" indent="-457200">
              <a:buFont typeface="+mj-lt"/>
              <a:buAutoNum type="arabicPeriod"/>
            </a:pPr>
            <a:r>
              <a:rPr lang="en-US" sz="2300" dirty="0"/>
              <a:t>Platform building</a:t>
            </a:r>
          </a:p>
          <a:p>
            <a:pPr marL="457200" indent="-457200">
              <a:buFont typeface="+mj-lt"/>
              <a:buAutoNum type="arabicPeriod"/>
            </a:pPr>
            <a:r>
              <a:rPr lang="en-US" sz="2300" dirty="0"/>
              <a:t>Marketing</a:t>
            </a:r>
          </a:p>
        </p:txBody>
      </p:sp>
    </p:spTree>
    <p:extLst>
      <p:ext uri="{BB962C8B-B14F-4D97-AF65-F5344CB8AC3E}">
        <p14:creationId xmlns:p14="http://schemas.microsoft.com/office/powerpoint/2010/main" val="19397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8600"/>
            <a:ext cx="6600451" cy="2262781"/>
          </a:xfrm>
        </p:spPr>
        <p:txBody>
          <a:bodyPr>
            <a:normAutofit/>
          </a:bodyPr>
          <a:lstStyle/>
          <a:p>
            <a:r>
              <a:rPr lang="en-US" sz="4400" dirty="0"/>
              <a:t>Step 2: Assemble the Metadata</a:t>
            </a:r>
            <a:endParaRPr lang="en-US" dirty="0"/>
          </a:p>
        </p:txBody>
      </p:sp>
      <p:sp>
        <p:nvSpPr>
          <p:cNvPr id="3" name="Subtitle 2"/>
          <p:cNvSpPr>
            <a:spLocks noGrp="1"/>
          </p:cNvSpPr>
          <p:nvPr>
            <p:ph type="subTitle" idx="1"/>
          </p:nvPr>
        </p:nvSpPr>
        <p:spPr/>
        <p:txBody>
          <a:bodyPr>
            <a:normAutofit fontScale="85000" lnSpcReduction="20000"/>
          </a:bodyPr>
          <a:lstStyle/>
          <a:p>
            <a:br>
              <a:rPr lang="en-US" sz="2800" dirty="0"/>
            </a:br>
            <a:endParaRPr lang="en-US" dirty="0"/>
          </a:p>
        </p:txBody>
      </p:sp>
      <p:pic>
        <p:nvPicPr>
          <p:cNvPr id="4" name="Picture 2" descr="http://tabblog.wpengine.com/wp-content/uploads/2012/09/metad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76" y="2790604"/>
            <a:ext cx="7148275" cy="3673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04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Metadata</a:t>
            </a:r>
          </a:p>
        </p:txBody>
      </p:sp>
      <p:sp>
        <p:nvSpPr>
          <p:cNvPr id="4" name="Rectangle 3"/>
          <p:cNvSpPr/>
          <p:nvPr/>
        </p:nvSpPr>
        <p:spPr>
          <a:xfrm>
            <a:off x="866775" y="2590800"/>
            <a:ext cx="7410450" cy="3539430"/>
          </a:xfrm>
          <a:prstGeom prst="rect">
            <a:avLst/>
          </a:prstGeom>
        </p:spPr>
        <p:txBody>
          <a:bodyPr wrap="square">
            <a:spAutoFit/>
          </a:bodyPr>
          <a:lstStyle/>
          <a:p>
            <a:pPr marL="0" indent="0">
              <a:buNone/>
            </a:pPr>
            <a:r>
              <a:rPr lang="en-US" sz="2800" dirty="0" err="1">
                <a:latin typeface="Courier New" panose="02070309020205020404" pitchFamily="49" charset="0"/>
                <a:cs typeface="Courier New" panose="02070309020205020404" pitchFamily="49" charset="0"/>
              </a:rPr>
              <a:t>met·a·da·ta</a:t>
            </a:r>
            <a:endParaRPr lang="en-US" sz="2800" dirty="0">
              <a:latin typeface="Courier New" panose="02070309020205020404" pitchFamily="49" charset="0"/>
              <a:cs typeface="Courier New" panose="02070309020205020404" pitchFamily="49" charset="0"/>
            </a:endParaRPr>
          </a:p>
          <a:p>
            <a:pPr marL="0" indent="0">
              <a:buNone/>
            </a:pPr>
            <a:r>
              <a:rPr lang="en-US" sz="2800" dirty="0">
                <a:latin typeface="Courier New" panose="02070309020205020404" pitchFamily="49" charset="0"/>
                <a:cs typeface="Courier New" panose="02070309020205020404" pitchFamily="49" charset="0"/>
              </a:rPr>
              <a:t>ˈ</a:t>
            </a:r>
            <a:r>
              <a:rPr lang="en-US" sz="2800" dirty="0" err="1">
                <a:latin typeface="Courier New" panose="02070309020205020404" pitchFamily="49" charset="0"/>
                <a:cs typeface="Courier New" panose="02070309020205020404" pitchFamily="49" charset="0"/>
              </a:rPr>
              <a:t>medəˌdādə</a:t>
            </a:r>
            <a:r>
              <a:rPr lang="en-US" sz="2800" dirty="0">
                <a:latin typeface="Courier New" panose="02070309020205020404" pitchFamily="49" charset="0"/>
                <a:cs typeface="Courier New" panose="02070309020205020404" pitchFamily="49" charset="0"/>
              </a:rPr>
              <a:t>,ˈ</a:t>
            </a:r>
            <a:r>
              <a:rPr lang="en-US" sz="2800" dirty="0" err="1">
                <a:latin typeface="Courier New" panose="02070309020205020404" pitchFamily="49" charset="0"/>
                <a:cs typeface="Courier New" panose="02070309020205020404" pitchFamily="49" charset="0"/>
              </a:rPr>
              <a:t>medəˌdadə</a:t>
            </a:r>
            <a:r>
              <a:rPr lang="en-US" sz="2800" dirty="0">
                <a:latin typeface="Courier New" panose="02070309020205020404" pitchFamily="49" charset="0"/>
                <a:cs typeface="Courier New" panose="02070309020205020404" pitchFamily="49" charset="0"/>
              </a:rPr>
              <a:t>/</a:t>
            </a:r>
          </a:p>
          <a:p>
            <a:pPr marL="0" indent="0">
              <a:buNone/>
            </a:pPr>
            <a:r>
              <a:rPr lang="en-US" sz="2800" i="1" dirty="0">
                <a:latin typeface="Courier New" panose="02070309020205020404" pitchFamily="49" charset="0"/>
                <a:cs typeface="Courier New" panose="02070309020205020404" pitchFamily="49" charset="0"/>
              </a:rPr>
              <a:t>noun</a:t>
            </a:r>
            <a:endParaRPr lang="en-US" sz="2800" dirty="0">
              <a:latin typeface="Courier New" panose="02070309020205020404" pitchFamily="49" charset="0"/>
              <a:cs typeface="Courier New" panose="02070309020205020404" pitchFamily="49" charset="0"/>
            </a:endParaRPr>
          </a:p>
          <a:p>
            <a:pPr marL="0" indent="0">
              <a:buNone/>
            </a:pPr>
            <a:r>
              <a:rPr lang="en-US" sz="2800" dirty="0">
                <a:latin typeface="Courier New" panose="02070309020205020404" pitchFamily="49" charset="0"/>
                <a:cs typeface="Courier New" panose="02070309020205020404" pitchFamily="49" charset="0"/>
              </a:rPr>
              <a:t>noun: </a:t>
            </a:r>
            <a:r>
              <a:rPr lang="en-US" sz="2800" b="1" dirty="0">
                <a:latin typeface="Courier New" panose="02070309020205020404" pitchFamily="49" charset="0"/>
                <a:cs typeface="Courier New" panose="02070309020205020404" pitchFamily="49" charset="0"/>
              </a:rPr>
              <a:t>metadata</a:t>
            </a:r>
            <a:r>
              <a:rPr lang="en-US" sz="2800" dirty="0">
                <a:latin typeface="Courier New" panose="02070309020205020404" pitchFamily="49" charset="0"/>
                <a:cs typeface="Courier New" panose="02070309020205020404" pitchFamily="49" charset="0"/>
              </a:rPr>
              <a:t>; noun: </a:t>
            </a:r>
            <a:r>
              <a:rPr lang="en-US" sz="2800" b="1" dirty="0">
                <a:latin typeface="Courier New" panose="02070309020205020404" pitchFamily="49" charset="0"/>
                <a:cs typeface="Courier New" panose="02070309020205020404" pitchFamily="49" charset="0"/>
              </a:rPr>
              <a:t>meta-data</a:t>
            </a:r>
            <a:endParaRPr lang="en-US" sz="2800" dirty="0">
              <a:latin typeface="Courier New" panose="02070309020205020404" pitchFamily="49" charset="0"/>
              <a:cs typeface="Courier New" panose="02070309020205020404" pitchFamily="49" charset="0"/>
            </a:endParaRPr>
          </a:p>
          <a:p>
            <a:pPr marL="0" indent="0">
              <a:buNone/>
            </a:pPr>
            <a:r>
              <a:rPr lang="en-US" sz="2800" dirty="0">
                <a:latin typeface="Courier New" panose="02070309020205020404" pitchFamily="49" charset="0"/>
                <a:cs typeface="Courier New" panose="02070309020205020404" pitchFamily="49" charset="0"/>
              </a:rPr>
              <a:t>a set of data that describes and gives information about other data.</a:t>
            </a:r>
          </a:p>
          <a:p>
            <a:pPr marL="0" indent="0">
              <a:buNone/>
            </a:pPr>
            <a:endParaRPr lang="en-US" sz="2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8057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Metadata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8552" y="2229110"/>
            <a:ext cx="6454833" cy="3628505"/>
          </a:xfrm>
          <a:prstGeom prst="rect">
            <a:avLst/>
          </a:prstGeom>
        </p:spPr>
      </p:pic>
    </p:spTree>
    <p:extLst>
      <p:ext uri="{BB962C8B-B14F-4D97-AF65-F5344CB8AC3E}">
        <p14:creationId xmlns:p14="http://schemas.microsoft.com/office/powerpoint/2010/main" val="282502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Metadata</a:t>
            </a:r>
          </a:p>
        </p:txBody>
      </p:sp>
      <p:pic>
        <p:nvPicPr>
          <p:cNvPr id="4" name="Picture 2" descr="Image result for card catalo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155195" y="2227263"/>
            <a:ext cx="4841548" cy="363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29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Metadata</a:t>
            </a:r>
          </a:p>
        </p:txBody>
      </p:sp>
      <p:pic>
        <p:nvPicPr>
          <p:cNvPr id="7" name="Picture 6">
            <a:extLst>
              <a:ext uri="{FF2B5EF4-FFF2-40B4-BE49-F238E27FC236}">
                <a16:creationId xmlns:a16="http://schemas.microsoft.com/office/drawing/2014/main" id="{5FC1E422-8AA7-43F8-BB89-ADF7EE62F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81000"/>
            <a:ext cx="8702040" cy="5438775"/>
          </a:xfrm>
          <a:prstGeom prst="rect">
            <a:avLst/>
          </a:prstGeom>
        </p:spPr>
      </p:pic>
    </p:spTree>
    <p:extLst>
      <p:ext uri="{BB962C8B-B14F-4D97-AF65-F5344CB8AC3E}">
        <p14:creationId xmlns:p14="http://schemas.microsoft.com/office/powerpoint/2010/main" val="4031768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Metadata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245" y="1981200"/>
            <a:ext cx="6793509" cy="4529006"/>
          </a:xfrm>
          <a:prstGeom prst="rect">
            <a:avLst/>
          </a:prstGeom>
        </p:spPr>
      </p:pic>
      <p:sp>
        <p:nvSpPr>
          <p:cNvPr id="3" name="TextBox 2">
            <a:extLst>
              <a:ext uri="{FF2B5EF4-FFF2-40B4-BE49-F238E27FC236}">
                <a16:creationId xmlns:a16="http://schemas.microsoft.com/office/drawing/2014/main" id="{EBE51C69-8900-4F77-9B9F-7960DC06D50C}"/>
              </a:ext>
            </a:extLst>
          </p:cNvPr>
          <p:cNvSpPr txBox="1"/>
          <p:nvPr/>
        </p:nvSpPr>
        <p:spPr>
          <a:xfrm>
            <a:off x="990600" y="6510206"/>
            <a:ext cx="6793509" cy="253916"/>
          </a:xfrm>
          <a:prstGeom prst="rect">
            <a:avLst/>
          </a:prstGeom>
          <a:noFill/>
        </p:spPr>
        <p:txBody>
          <a:bodyPr wrap="square" rtlCol="0">
            <a:spAutoFit/>
          </a:bodyPr>
          <a:lstStyle/>
          <a:p>
            <a:r>
              <a:rPr lang="en-US" sz="1050" dirty="0">
                <a:hlinkClick r:id="rId3"/>
              </a:rPr>
              <a:t>https://www.realtor.com/realestateandhomes-detail/4451-Shepherdsville-Rd_Elizabethtown_KY_42701_M46515-56507</a:t>
            </a:r>
            <a:endParaRPr lang="en-US" sz="1050" dirty="0"/>
          </a:p>
        </p:txBody>
      </p:sp>
    </p:spTree>
    <p:extLst>
      <p:ext uri="{BB962C8B-B14F-4D97-AF65-F5344CB8AC3E}">
        <p14:creationId xmlns:p14="http://schemas.microsoft.com/office/powerpoint/2010/main" val="725796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Metadata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348" y="2057400"/>
            <a:ext cx="6637304" cy="4293361"/>
          </a:xfrm>
          <a:prstGeom prst="rect">
            <a:avLst/>
          </a:prstGeom>
        </p:spPr>
      </p:pic>
    </p:spTree>
    <p:extLst>
      <p:ext uri="{BB962C8B-B14F-4D97-AF65-F5344CB8AC3E}">
        <p14:creationId xmlns:p14="http://schemas.microsoft.com/office/powerpoint/2010/main" val="40863399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38814</TotalTime>
  <Words>1319</Words>
  <Application>Microsoft Office PowerPoint</Application>
  <PresentationFormat>On-screen Show (4:3)</PresentationFormat>
  <Paragraphs>151</Paragraphs>
  <Slides>19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Arizonia</vt:lpstr>
      <vt:lpstr>Calibri</vt:lpstr>
      <vt:lpstr>Courier New</vt:lpstr>
      <vt:lpstr>Gill Sans MT</vt:lpstr>
      <vt:lpstr>Times New Roman</vt:lpstr>
      <vt:lpstr>Wingdings 2</vt:lpstr>
      <vt:lpstr>Dividend</vt:lpstr>
      <vt:lpstr>Successful  Self-Publishing</vt:lpstr>
      <vt:lpstr>Agenda</vt:lpstr>
      <vt:lpstr>Step 2: Assemble the Metadata</vt:lpstr>
      <vt:lpstr>Metadata</vt:lpstr>
      <vt:lpstr>Metadata</vt:lpstr>
      <vt:lpstr>Metadata</vt:lpstr>
      <vt:lpstr>Metadata</vt:lpstr>
      <vt:lpstr>Metadata</vt:lpstr>
      <vt:lpstr>Metadata</vt:lpstr>
      <vt:lpstr>Metadata</vt:lpstr>
      <vt:lpstr>Metadata</vt:lpstr>
      <vt:lpstr>Metadata</vt:lpstr>
      <vt:lpstr>Metadata</vt:lpstr>
      <vt:lpstr>Metadata</vt:lpstr>
      <vt:lpstr>Metadata</vt:lpstr>
      <vt:lpstr>Metadata</vt:lpstr>
      <vt:lpstr>Metadata</vt:lpstr>
      <vt:lpstr>Metadata</vt:lpstr>
      <vt:lpstr>Metadata</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Hallee Bridgeman</dc:creator>
  <cp:lastModifiedBy>Hallee Bridgeman</cp:lastModifiedBy>
  <cp:revision>331</cp:revision>
  <cp:lastPrinted>2019-05-15T17:02:31Z</cp:lastPrinted>
  <dcterms:created xsi:type="dcterms:W3CDTF">2015-06-22T15:23:39Z</dcterms:created>
  <dcterms:modified xsi:type="dcterms:W3CDTF">2021-05-31T20:15:06Z</dcterms:modified>
</cp:coreProperties>
</file>